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261" r:id="rId3"/>
    <p:sldId id="262" r:id="rId4"/>
    <p:sldId id="269" r:id="rId5"/>
    <p:sldId id="276" r:id="rId6"/>
    <p:sldId id="277" r:id="rId7"/>
    <p:sldId id="263" r:id="rId8"/>
    <p:sldId id="264" r:id="rId9"/>
    <p:sldId id="297" r:id="rId10"/>
    <p:sldId id="268" r:id="rId11"/>
    <p:sldId id="280" r:id="rId12"/>
    <p:sldId id="279" r:id="rId13"/>
    <p:sldId id="281" r:id="rId14"/>
    <p:sldId id="278" r:id="rId15"/>
    <p:sldId id="265" r:id="rId16"/>
    <p:sldId id="305" r:id="rId17"/>
    <p:sldId id="306" r:id="rId18"/>
    <p:sldId id="307" r:id="rId19"/>
    <p:sldId id="266" r:id="rId20"/>
    <p:sldId id="288" r:id="rId21"/>
    <p:sldId id="289" r:id="rId22"/>
    <p:sldId id="290" r:id="rId23"/>
    <p:sldId id="287" r:id="rId24"/>
    <p:sldId id="292" r:id="rId25"/>
    <p:sldId id="302" r:id="rId26"/>
    <p:sldId id="293" r:id="rId27"/>
    <p:sldId id="294" r:id="rId28"/>
    <p:sldId id="295" r:id="rId29"/>
    <p:sldId id="296" r:id="rId30"/>
    <p:sldId id="298" r:id="rId31"/>
    <p:sldId id="291" r:id="rId32"/>
    <p:sldId id="284" r:id="rId33"/>
    <p:sldId id="301" r:id="rId34"/>
    <p:sldId id="299" r:id="rId35"/>
    <p:sldId id="304" r:id="rId36"/>
    <p:sldId id="300" r:id="rId37"/>
    <p:sldId id="283" r:id="rId38"/>
    <p:sldId id="270" r:id="rId39"/>
    <p:sldId id="303" r:id="rId40"/>
    <p:sldId id="271" r:id="rId41"/>
    <p:sldId id="286" r:id="rId42"/>
    <p:sldId id="272" r:id="rId43"/>
    <p:sldId id="273" r:id="rId44"/>
    <p:sldId id="274" r:id="rId45"/>
    <p:sldId id="275" r:id="rId46"/>
  </p:sldIdLst>
  <p:sldSz cx="12192000" cy="6858000"/>
  <p:notesSz cx="6858000" cy="91440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A4D029-5499-4B1B-6AB4-9BF08A70B8C2}" v="7" dt="2020-02-10T04:10:02.471"/>
    <p1510:client id="{57A0E17E-C0B2-8CB0-8B86-D27DC153A44F}" v="343" dt="2020-02-10T04:07:37.089"/>
    <p1510:client id="{C7D55ACF-7860-48DD-839D-027E1B3AF987}" v="5448" dt="2020-02-09T23:35:58.174"/>
  </p1510:revLst>
</p1510:revInfo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1"/>
    <p:restoredTop sz="94663"/>
  </p:normalViewPr>
  <p:slideViewPr>
    <p:cSldViewPr snapToGrid="0">
      <p:cViewPr varScale="1">
        <p:scale>
          <a:sx n="72" d="100"/>
          <a:sy n="72" d="100"/>
        </p:scale>
        <p:origin x="48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1141413" y="128588"/>
            <a:ext cx="3398837" cy="652462"/>
          </a:xfrm>
          <a:prstGeom prst="rect">
            <a:avLst/>
          </a:prstGeom>
        </p:spPr>
        <p:txBody>
          <a:bodyPr vert="horz" lIns="0" tIns="0" rIns="0" bIns="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dirty="0">
                <a:latin typeface="Arial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grpSp>
        <p:nvGrpSpPr>
          <p:cNvPr id="9219" name="Gruppierung 2"/>
          <p:cNvGrpSpPr>
            <a:grpSpLocks/>
          </p:cNvGrpSpPr>
          <p:nvPr/>
        </p:nvGrpSpPr>
        <p:grpSpPr bwMode="auto">
          <a:xfrm>
            <a:off x="1133475" y="0"/>
            <a:ext cx="5664200" cy="77788"/>
            <a:chOff x="1143000" y="-2"/>
            <a:chExt cx="5714999" cy="108000"/>
          </a:xfrm>
        </p:grpSpPr>
        <p:sp>
          <p:nvSpPr>
            <p:cNvPr id="7" name="Rechteck 6"/>
            <p:cNvSpPr/>
            <p:nvPr userDrawn="1"/>
          </p:nvSpPr>
          <p:spPr bwMode="auto">
            <a:xfrm>
              <a:off x="1143000" y="-2"/>
              <a:ext cx="1800353" cy="108000"/>
            </a:xfrm>
            <a:prstGeom prst="rect">
              <a:avLst/>
            </a:prstGeom>
            <a:solidFill>
              <a:srgbClr val="AA0F1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8" name="Rechteck 7"/>
            <p:cNvSpPr/>
            <p:nvPr userDrawn="1"/>
          </p:nvSpPr>
          <p:spPr bwMode="auto">
            <a:xfrm>
              <a:off x="2943353" y="-2"/>
              <a:ext cx="1801955" cy="108000"/>
            </a:xfrm>
            <a:prstGeom prst="rect">
              <a:avLst/>
            </a:prstGeom>
            <a:solidFill>
              <a:srgbClr val="D7471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9" name="Rechteck 8"/>
            <p:cNvSpPr/>
            <p:nvPr userDrawn="1"/>
          </p:nvSpPr>
          <p:spPr bwMode="auto">
            <a:xfrm>
              <a:off x="4745308" y="-2"/>
              <a:ext cx="2112691" cy="108000"/>
            </a:xfrm>
            <a:prstGeom prst="rect">
              <a:avLst/>
            </a:prstGeom>
            <a:solidFill>
              <a:srgbClr val="901B6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</p:grp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4700588" y="388938"/>
            <a:ext cx="955675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hangingPunct="0">
              <a:lnSpc>
                <a:spcPts val="1175"/>
              </a:lnSpc>
            </a:pPr>
            <a:r>
              <a:rPr lang="de-DE" altLang="de-DE" sz="900"/>
              <a:t>Chart</a:t>
            </a:r>
            <a:r>
              <a:rPr lang="de-DE" altLang="de-DE" sz="900">
                <a:solidFill>
                  <a:srgbClr val="000000"/>
                </a:solidFill>
              </a:rPr>
              <a:t>: </a:t>
            </a:r>
            <a:fld id="{DEABD8D7-DB7D-4262-BD90-67B58EBF3A4F}" type="slidenum">
              <a:rPr lang="de-DE" altLang="de-DE" sz="900">
                <a:solidFill>
                  <a:srgbClr val="000000"/>
                </a:solidFill>
              </a:rPr>
              <a:pPr eaLnBrk="0" hangingPunct="0">
                <a:lnSpc>
                  <a:spcPts val="1175"/>
                </a:lnSpc>
              </a:pPr>
              <a:t>‹Nr.›</a:t>
            </a:fld>
            <a:endParaRPr lang="de-DE" altLang="de-DE" sz="900"/>
          </a:p>
        </p:txBody>
      </p:sp>
      <p:pic>
        <p:nvPicPr>
          <p:cNvPr id="9221" name="Bild 7" descr="Logo_17pt.w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175" y="9096375"/>
            <a:ext cx="1041400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0"/>
          <p:cNvSpPr txBox="1">
            <a:spLocks noChangeArrowheads="1"/>
          </p:cNvSpPr>
          <p:nvPr/>
        </p:nvSpPr>
        <p:spPr bwMode="auto">
          <a:xfrm>
            <a:off x="4700588" y="139700"/>
            <a:ext cx="1042987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>
            <a:defPPr>
              <a:defRPr lang="de-DE"/>
            </a:defPPr>
            <a:lvl1pPr algn="l" rtl="0" eaLnBrk="0" fontAlgn="base" hangingPunct="0">
              <a:lnSpc>
                <a:spcPts val="1500"/>
              </a:lnSpc>
              <a:spcBef>
                <a:spcPts val="0"/>
              </a:spcBef>
              <a:spcAft>
                <a:spcPct val="0"/>
              </a:spcAft>
              <a:defRPr kumimoji="0" sz="12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9pPr>
          </a:lstStyle>
          <a:p>
            <a:pPr>
              <a:lnSpc>
                <a:spcPts val="1180"/>
              </a:lnSpc>
              <a:defRPr/>
            </a:pPr>
            <a:fld id="{3A6DA0C8-B110-EF42-9B42-44D642A5B286}" type="datetime1">
              <a:rPr lang="de-DE" sz="900" smtClean="0"/>
              <a:pPr>
                <a:lnSpc>
                  <a:spcPts val="1180"/>
                </a:lnSpc>
                <a:defRPr/>
              </a:pPr>
              <a:t>10.02.2020</a:t>
            </a:fld>
            <a:endParaRPr lang="de-DE" sz="900"/>
          </a:p>
        </p:txBody>
      </p:sp>
      <p:sp>
        <p:nvSpPr>
          <p:cNvPr id="14" name="Fußzeilenplatzhalter 3"/>
          <p:cNvSpPr txBox="1">
            <a:spLocks/>
          </p:cNvSpPr>
          <p:nvPr/>
        </p:nvSpPr>
        <p:spPr>
          <a:xfrm>
            <a:off x="1133475" y="9105900"/>
            <a:ext cx="3924300" cy="895350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algn="l" rtl="0"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defRPr kumimoji="1" sz="1200" b="1" i="0" kern="1200">
                <a:solidFill>
                  <a:srgbClr val="141313"/>
                </a:solidFill>
                <a:latin typeface="Arial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9pPr>
          </a:lstStyle>
          <a:p>
            <a:pPr>
              <a:lnSpc>
                <a:spcPts val="1180"/>
              </a:lnSpc>
              <a:defRPr/>
            </a:pPr>
            <a:r>
              <a:rPr lang="de-DE" sz="900"/>
              <a:t>Prof. Dr. Elisabeth Exempel</a:t>
            </a:r>
          </a:p>
          <a:p>
            <a:pPr>
              <a:lnSpc>
                <a:spcPts val="1180"/>
              </a:lnSpc>
              <a:defRPr/>
            </a:pPr>
            <a:r>
              <a:rPr lang="de-DE" sz="900" b="0">
                <a:solidFill>
                  <a:schemeClr val="tx1"/>
                </a:solidFill>
              </a:rPr>
              <a:t>Ggf. Funktionsbezeichnung</a:t>
            </a:r>
          </a:p>
          <a:p>
            <a:pPr>
              <a:lnSpc>
                <a:spcPts val="1180"/>
              </a:lnSpc>
              <a:defRPr/>
            </a:pPr>
            <a:r>
              <a:rPr lang="de-DE" sz="900" b="0">
                <a:solidFill>
                  <a:schemeClr val="tx1"/>
                </a:solidFill>
              </a:rPr>
              <a:t>Instituts- und/oder Fakultäts-, Referats-, Teambezeichnung</a:t>
            </a:r>
            <a:br>
              <a:rPr lang="de-DE" sz="900" b="0">
                <a:solidFill>
                  <a:schemeClr val="tx1"/>
                </a:solidFill>
              </a:rPr>
            </a:br>
            <a:r>
              <a:rPr lang="de-DE" sz="900" b="0">
                <a:solidFill>
                  <a:schemeClr val="tx1"/>
                </a:solidFill>
              </a:rPr>
              <a:t>maximal drei Zeilen möglich (editierbar im </a:t>
            </a:r>
            <a:r>
              <a:rPr lang="de-DE" sz="900" b="0" err="1">
                <a:solidFill>
                  <a:schemeClr val="tx1"/>
                </a:solidFill>
              </a:rPr>
              <a:t>Foliemaster</a:t>
            </a:r>
            <a:r>
              <a:rPr lang="de-DE" sz="900" b="0">
                <a:solidFill>
                  <a:schemeClr val="tx1"/>
                </a:solidFill>
              </a:rPr>
              <a:t>)</a:t>
            </a:r>
          </a:p>
          <a:p>
            <a:pPr>
              <a:lnSpc>
                <a:spcPts val="1180"/>
              </a:lnSpc>
              <a:defRPr/>
            </a:pPr>
            <a:endParaRPr lang="de-DE" sz="1000"/>
          </a:p>
        </p:txBody>
      </p:sp>
    </p:spTree>
    <p:extLst>
      <p:ext uri="{BB962C8B-B14F-4D97-AF65-F5344CB8AC3E}">
        <p14:creationId xmlns:p14="http://schemas.microsoft.com/office/powerpoint/2010/main" val="2269799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47663" y="744538"/>
            <a:ext cx="4978400" cy="2800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133475" y="3697288"/>
            <a:ext cx="5414963" cy="47847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1141413" y="150813"/>
            <a:ext cx="3398837" cy="482600"/>
          </a:xfrm>
          <a:prstGeom prst="rect">
            <a:avLst/>
          </a:prstGeom>
        </p:spPr>
        <p:txBody>
          <a:bodyPr vert="horz" lIns="0" tIns="0" rIns="0" bIns="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dirty="0">
                <a:latin typeface="Arial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grpSp>
        <p:nvGrpSpPr>
          <p:cNvPr id="7173" name="Gruppierung 1"/>
          <p:cNvGrpSpPr>
            <a:grpSpLocks/>
          </p:cNvGrpSpPr>
          <p:nvPr/>
        </p:nvGrpSpPr>
        <p:grpSpPr bwMode="auto">
          <a:xfrm>
            <a:off x="1133475" y="0"/>
            <a:ext cx="5664200" cy="77788"/>
            <a:chOff x="1143000" y="-2"/>
            <a:chExt cx="5714999" cy="108000"/>
          </a:xfrm>
        </p:grpSpPr>
        <p:sp>
          <p:nvSpPr>
            <p:cNvPr id="9" name="Rechteck 8"/>
            <p:cNvSpPr/>
            <p:nvPr/>
          </p:nvSpPr>
          <p:spPr bwMode="auto">
            <a:xfrm>
              <a:off x="1143000" y="-2"/>
              <a:ext cx="1800353" cy="108000"/>
            </a:xfrm>
            <a:prstGeom prst="rect">
              <a:avLst/>
            </a:prstGeom>
            <a:solidFill>
              <a:srgbClr val="AA0F1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2943353" y="-2"/>
              <a:ext cx="1801955" cy="108000"/>
            </a:xfrm>
            <a:prstGeom prst="rect">
              <a:avLst/>
            </a:prstGeom>
            <a:solidFill>
              <a:srgbClr val="D7471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4745308" y="-2"/>
              <a:ext cx="2112691" cy="108000"/>
            </a:xfrm>
            <a:prstGeom prst="rect">
              <a:avLst/>
            </a:prstGeom>
            <a:solidFill>
              <a:srgbClr val="901B6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</p:grpSp>
      <p:sp>
        <p:nvSpPr>
          <p:cNvPr id="7174" name="Rectangle 4"/>
          <p:cNvSpPr>
            <a:spLocks noChangeArrowheads="1"/>
          </p:cNvSpPr>
          <p:nvPr/>
        </p:nvSpPr>
        <p:spPr bwMode="auto">
          <a:xfrm>
            <a:off x="4700588" y="411163"/>
            <a:ext cx="955675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hangingPunct="0">
              <a:lnSpc>
                <a:spcPts val="1175"/>
              </a:lnSpc>
            </a:pPr>
            <a:r>
              <a:rPr lang="de-DE" altLang="de-DE" sz="900"/>
              <a:t>Chart</a:t>
            </a:r>
            <a:r>
              <a:rPr lang="de-DE" altLang="de-DE" sz="900">
                <a:solidFill>
                  <a:srgbClr val="000000"/>
                </a:solidFill>
              </a:rPr>
              <a:t>: </a:t>
            </a:r>
            <a:fld id="{461BB4A2-88BF-4F1A-ADC3-F64B0D1FA15C}" type="slidenum">
              <a:rPr lang="de-DE" altLang="de-DE" sz="900">
                <a:solidFill>
                  <a:srgbClr val="000000"/>
                </a:solidFill>
              </a:rPr>
              <a:pPr eaLnBrk="0" hangingPunct="0">
                <a:lnSpc>
                  <a:spcPts val="1175"/>
                </a:lnSpc>
              </a:pPr>
              <a:t>‹Nr.›</a:t>
            </a:fld>
            <a:endParaRPr lang="de-DE" altLang="de-DE" sz="900"/>
          </a:p>
        </p:txBody>
      </p:sp>
      <p:pic>
        <p:nvPicPr>
          <p:cNvPr id="7175" name="Bild 7" descr="Logo_17pt.wm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175" y="8851900"/>
            <a:ext cx="1041400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0"/>
          <p:cNvSpPr txBox="1">
            <a:spLocks noChangeArrowheads="1"/>
          </p:cNvSpPr>
          <p:nvPr/>
        </p:nvSpPr>
        <p:spPr bwMode="auto">
          <a:xfrm>
            <a:off x="4700588" y="161925"/>
            <a:ext cx="1042987" cy="24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>
            <a:defPPr>
              <a:defRPr lang="de-DE"/>
            </a:defPPr>
            <a:lvl1pPr algn="l" rtl="0" eaLnBrk="0" fontAlgn="base" hangingPunct="0">
              <a:lnSpc>
                <a:spcPts val="1500"/>
              </a:lnSpc>
              <a:spcBef>
                <a:spcPts val="0"/>
              </a:spcBef>
              <a:spcAft>
                <a:spcPct val="0"/>
              </a:spcAft>
              <a:defRPr kumimoji="0" sz="1200" kern="120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9pPr>
          </a:lstStyle>
          <a:p>
            <a:pPr>
              <a:lnSpc>
                <a:spcPts val="1180"/>
              </a:lnSpc>
              <a:defRPr/>
            </a:pPr>
            <a:fld id="{3A6DA0C8-B110-EF42-9B42-44D642A5B286}" type="datetime1">
              <a:rPr lang="de-DE" sz="900" smtClean="0"/>
              <a:pPr>
                <a:lnSpc>
                  <a:spcPts val="1180"/>
                </a:lnSpc>
                <a:defRPr/>
              </a:pPr>
              <a:t>10.02.2020</a:t>
            </a:fld>
            <a:endParaRPr lang="de-DE" sz="900"/>
          </a:p>
        </p:txBody>
      </p:sp>
      <p:sp>
        <p:nvSpPr>
          <p:cNvPr id="15" name="Fußzeilenplatzhalter 3"/>
          <p:cNvSpPr txBox="1">
            <a:spLocks/>
          </p:cNvSpPr>
          <p:nvPr/>
        </p:nvSpPr>
        <p:spPr>
          <a:xfrm>
            <a:off x="1133475" y="8861425"/>
            <a:ext cx="3924300" cy="895350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algn="l" rtl="0"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defRPr kumimoji="1" sz="1200" b="1" i="0" kern="1200">
                <a:solidFill>
                  <a:srgbClr val="141313"/>
                </a:solidFill>
                <a:latin typeface="Arial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9pPr>
          </a:lstStyle>
          <a:p>
            <a:pPr>
              <a:lnSpc>
                <a:spcPts val="1180"/>
              </a:lnSpc>
              <a:defRPr/>
            </a:pPr>
            <a:r>
              <a:rPr lang="de-DE" sz="900"/>
              <a:t>Prof. Dr. Elisabeth Exempel</a:t>
            </a:r>
          </a:p>
          <a:p>
            <a:pPr>
              <a:lnSpc>
                <a:spcPts val="1180"/>
              </a:lnSpc>
              <a:defRPr/>
            </a:pPr>
            <a:r>
              <a:rPr lang="de-DE" sz="900" b="0">
                <a:solidFill>
                  <a:schemeClr val="tx1"/>
                </a:solidFill>
              </a:rPr>
              <a:t>Ggf. Funktionsbezeichnung</a:t>
            </a:r>
          </a:p>
          <a:p>
            <a:pPr>
              <a:lnSpc>
                <a:spcPts val="1180"/>
              </a:lnSpc>
              <a:defRPr/>
            </a:pPr>
            <a:r>
              <a:rPr lang="de-DE" sz="900" b="0">
                <a:solidFill>
                  <a:schemeClr val="tx1"/>
                </a:solidFill>
              </a:rPr>
              <a:t>Instituts- und/oder Fakultäts-, Referats-, Teambezeichnung</a:t>
            </a:r>
            <a:br>
              <a:rPr lang="de-DE" sz="900" b="0">
                <a:solidFill>
                  <a:schemeClr val="tx1"/>
                </a:solidFill>
              </a:rPr>
            </a:br>
            <a:r>
              <a:rPr lang="de-DE" sz="900" b="0">
                <a:solidFill>
                  <a:schemeClr val="tx1"/>
                </a:solidFill>
              </a:rPr>
              <a:t>maximal drei Zeilen möglich (editierbar im </a:t>
            </a:r>
            <a:r>
              <a:rPr lang="de-DE" sz="900" b="0" err="1">
                <a:solidFill>
                  <a:schemeClr val="tx1"/>
                </a:solidFill>
              </a:rPr>
              <a:t>Foliemaster</a:t>
            </a:r>
            <a:r>
              <a:rPr lang="de-DE" sz="900" b="0">
                <a:solidFill>
                  <a:schemeClr val="tx1"/>
                </a:solidFill>
              </a:rPr>
              <a:t>)</a:t>
            </a:r>
          </a:p>
          <a:p>
            <a:pPr>
              <a:lnSpc>
                <a:spcPts val="1180"/>
              </a:lnSpc>
              <a:defRPr/>
            </a:pPr>
            <a:endParaRPr lang="de-DE" sz="1000"/>
          </a:p>
        </p:txBody>
      </p:sp>
    </p:spTree>
    <p:extLst>
      <p:ext uri="{BB962C8B-B14F-4D97-AF65-F5344CB8AC3E}">
        <p14:creationId xmlns:p14="http://schemas.microsoft.com/office/powerpoint/2010/main" val="7181256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de-DE" alt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0134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Quelle Bild https://de.mathworks.com/discovery/image-registration.html</a:t>
            </a:r>
          </a:p>
        </p:txBody>
      </p:sp>
    </p:spTree>
    <p:extLst>
      <p:ext uri="{BB962C8B-B14F-4D97-AF65-F5344CB8AC3E}">
        <p14:creationId xmlns:p14="http://schemas.microsoft.com/office/powerpoint/2010/main" val="217750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Quelle Icon https://www.flaticon.com/free-icon/business_1924747?term=conclusion&amp;page=1&amp;position=1</a:t>
            </a:r>
          </a:p>
        </p:txBody>
      </p:sp>
    </p:spTree>
    <p:extLst>
      <p:ext uri="{BB962C8B-B14F-4D97-AF65-F5344CB8AC3E}">
        <p14:creationId xmlns:p14="http://schemas.microsoft.com/office/powerpoint/2010/main" val="1546164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seite mit großem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206000" y="72000"/>
            <a:ext cx="10986000" cy="433236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6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1206500" y="4535620"/>
            <a:ext cx="10800000" cy="708217"/>
          </a:xfrm>
          <a:prstGeom prst="rect">
            <a:avLst/>
          </a:prstGeom>
        </p:spPr>
        <p:txBody>
          <a:bodyPr tIns="0" rtlCol="0">
            <a:noAutofit/>
          </a:bodyPr>
          <a:lstStyle>
            <a:lvl1pPr>
              <a:lnSpc>
                <a:spcPct val="100000"/>
              </a:lnSpc>
              <a:defRPr sz="2600"/>
            </a:lvl1pPr>
          </a:lstStyle>
          <a:p>
            <a:r>
              <a:rPr lang="de-DE"/>
              <a:t>Titelmasterformat durch </a:t>
            </a:r>
            <a:br>
              <a:rPr lang="de-DE"/>
            </a:br>
            <a:r>
              <a:rPr lang="de-DE"/>
              <a:t>Klicken bearbeiten</a:t>
            </a:r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5"/>
          </p:nvPr>
        </p:nvSpPr>
        <p:spPr>
          <a:xfrm>
            <a:off x="1206000" y="5455920"/>
            <a:ext cx="10800000" cy="381020"/>
          </a:xfrm>
        </p:spPr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A299C-BD0A-4F11-93C3-2AFFB4497655}" type="datetime1">
              <a:rPr lang="de-DE"/>
              <a:pPr>
                <a:defRPr/>
              </a:pPr>
              <a:t>10.02.2020</a:t>
            </a:fld>
            <a:endParaRPr lang="de-DE"/>
          </a:p>
        </p:txBody>
      </p:sp>
      <p:sp>
        <p:nvSpPr>
          <p:cNvPr id="8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BD9B6713-36FE-4B94-85D8-9FA2DCE30A8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4606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hs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platzhalter 2"/>
          <p:cNvSpPr>
            <a:spLocks noGrp="1"/>
          </p:cNvSpPr>
          <p:nvPr>
            <p:ph type="body" idx="27"/>
          </p:nvPr>
        </p:nvSpPr>
        <p:spPr>
          <a:xfrm>
            <a:off x="1206000" y="150124"/>
            <a:ext cx="10785474" cy="2151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Bildplatzhalter 2"/>
          <p:cNvSpPr>
            <a:spLocks noGrp="1"/>
          </p:cNvSpPr>
          <p:nvPr>
            <p:ph type="pic" idx="1"/>
          </p:nvPr>
        </p:nvSpPr>
        <p:spPr>
          <a:xfrm>
            <a:off x="1206000" y="539920"/>
            <a:ext cx="3456000" cy="219606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2" name="Textplatzhalter 2"/>
          <p:cNvSpPr>
            <a:spLocks noGrp="1"/>
          </p:cNvSpPr>
          <p:nvPr>
            <p:ph type="body" idx="13"/>
          </p:nvPr>
        </p:nvSpPr>
        <p:spPr>
          <a:xfrm>
            <a:off x="1206000" y="2812230"/>
            <a:ext cx="3456000" cy="324000"/>
          </a:xfrm>
        </p:spPr>
        <p:txBody>
          <a:bodyPr>
            <a:noAutofit/>
          </a:bodyPr>
          <a:lstStyle>
            <a:lvl1pPr marL="0" indent="0">
              <a:lnSpc>
                <a:spcPct val="112000"/>
              </a:lnSpc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Bildplatzhalter 2"/>
          <p:cNvSpPr>
            <a:spLocks noGrp="1"/>
          </p:cNvSpPr>
          <p:nvPr>
            <p:ph type="pic" idx="14"/>
          </p:nvPr>
        </p:nvSpPr>
        <p:spPr>
          <a:xfrm>
            <a:off x="4893213" y="539920"/>
            <a:ext cx="3456000" cy="219606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4" name="Textplatzhalter 2"/>
          <p:cNvSpPr>
            <a:spLocks noGrp="1"/>
          </p:cNvSpPr>
          <p:nvPr>
            <p:ph type="body" idx="15"/>
          </p:nvPr>
        </p:nvSpPr>
        <p:spPr>
          <a:xfrm>
            <a:off x="4893213" y="2812230"/>
            <a:ext cx="3456000" cy="324000"/>
          </a:xfrm>
        </p:spPr>
        <p:txBody>
          <a:bodyPr>
            <a:noAutofit/>
          </a:bodyPr>
          <a:lstStyle>
            <a:lvl1pPr marL="0" indent="0">
              <a:lnSpc>
                <a:spcPct val="112000"/>
              </a:lnSpc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Bildplatzhalter 2"/>
          <p:cNvSpPr>
            <a:spLocks noGrp="1"/>
          </p:cNvSpPr>
          <p:nvPr>
            <p:ph type="pic" idx="16"/>
          </p:nvPr>
        </p:nvSpPr>
        <p:spPr>
          <a:xfrm>
            <a:off x="8564241" y="539920"/>
            <a:ext cx="3456000" cy="219606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6" name="Textplatzhalter 2"/>
          <p:cNvSpPr>
            <a:spLocks noGrp="1"/>
          </p:cNvSpPr>
          <p:nvPr>
            <p:ph type="body" idx="17"/>
          </p:nvPr>
        </p:nvSpPr>
        <p:spPr>
          <a:xfrm>
            <a:off x="8564241" y="2812230"/>
            <a:ext cx="3456000" cy="324000"/>
          </a:xfrm>
        </p:spPr>
        <p:txBody>
          <a:bodyPr>
            <a:noAutofit/>
          </a:bodyPr>
          <a:lstStyle>
            <a:lvl1pPr marL="0" indent="0">
              <a:lnSpc>
                <a:spcPct val="112000"/>
              </a:lnSpc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7" name="Bildplatzhalter 2"/>
          <p:cNvSpPr>
            <a:spLocks noGrp="1"/>
          </p:cNvSpPr>
          <p:nvPr>
            <p:ph type="pic" idx="28"/>
          </p:nvPr>
        </p:nvSpPr>
        <p:spPr>
          <a:xfrm>
            <a:off x="1206000" y="3201819"/>
            <a:ext cx="3456000" cy="219606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8" name="Textplatzhalter 2"/>
          <p:cNvSpPr>
            <a:spLocks noGrp="1"/>
          </p:cNvSpPr>
          <p:nvPr>
            <p:ph type="body" idx="29"/>
          </p:nvPr>
        </p:nvSpPr>
        <p:spPr>
          <a:xfrm>
            <a:off x="1206000" y="5474129"/>
            <a:ext cx="3456000" cy="324000"/>
          </a:xfrm>
        </p:spPr>
        <p:txBody>
          <a:bodyPr>
            <a:noAutofit/>
          </a:bodyPr>
          <a:lstStyle>
            <a:lvl1pPr marL="0" indent="0">
              <a:lnSpc>
                <a:spcPct val="112000"/>
              </a:lnSpc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Bildplatzhalter 2"/>
          <p:cNvSpPr>
            <a:spLocks noGrp="1"/>
          </p:cNvSpPr>
          <p:nvPr>
            <p:ph type="pic" idx="30"/>
          </p:nvPr>
        </p:nvSpPr>
        <p:spPr>
          <a:xfrm>
            <a:off x="4890512" y="3201819"/>
            <a:ext cx="3456000" cy="219606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30" name="Textplatzhalter 2"/>
          <p:cNvSpPr>
            <a:spLocks noGrp="1"/>
          </p:cNvSpPr>
          <p:nvPr>
            <p:ph type="body" idx="31"/>
          </p:nvPr>
        </p:nvSpPr>
        <p:spPr>
          <a:xfrm>
            <a:off x="4890512" y="5474129"/>
            <a:ext cx="3456000" cy="324000"/>
          </a:xfrm>
        </p:spPr>
        <p:txBody>
          <a:bodyPr>
            <a:noAutofit/>
          </a:bodyPr>
          <a:lstStyle>
            <a:lvl1pPr marL="0" indent="0">
              <a:lnSpc>
                <a:spcPct val="112000"/>
              </a:lnSpc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Bildplatzhalter 2"/>
          <p:cNvSpPr>
            <a:spLocks noGrp="1"/>
          </p:cNvSpPr>
          <p:nvPr>
            <p:ph type="pic" idx="32"/>
          </p:nvPr>
        </p:nvSpPr>
        <p:spPr>
          <a:xfrm>
            <a:off x="8558124" y="3201819"/>
            <a:ext cx="3456000" cy="219606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32" name="Textplatzhalter 2"/>
          <p:cNvSpPr>
            <a:spLocks noGrp="1"/>
          </p:cNvSpPr>
          <p:nvPr>
            <p:ph type="body" idx="33"/>
          </p:nvPr>
        </p:nvSpPr>
        <p:spPr>
          <a:xfrm>
            <a:off x="8558124" y="5474129"/>
            <a:ext cx="3456000" cy="324000"/>
          </a:xfrm>
        </p:spPr>
        <p:txBody>
          <a:bodyPr>
            <a:noAutofit/>
          </a:bodyPr>
          <a:lstStyle>
            <a:lvl1pPr marL="0" indent="0">
              <a:lnSpc>
                <a:spcPct val="112000"/>
              </a:lnSpc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Datumsplatzhalter 3"/>
          <p:cNvSpPr>
            <a:spLocks noGrp="1"/>
          </p:cNvSpPr>
          <p:nvPr>
            <p:ph type="dt" sz="half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6DA79B-A835-414C-9EF3-36DAC407AD4E}" type="datetime1">
              <a:rPr lang="de-DE"/>
              <a:pPr>
                <a:defRPr/>
              </a:pPr>
              <a:t>10.02.2020</a:t>
            </a:fld>
            <a:endParaRPr lang="de-DE"/>
          </a:p>
        </p:txBody>
      </p:sp>
      <p:sp>
        <p:nvSpPr>
          <p:cNvPr id="16" name="Foliennummernplatzhalter 4"/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68BD526D-A506-4272-90FB-C6A2218A9A7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553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/>
          <a:lstStyle>
            <a:lvl1pPr>
              <a:lnSpc>
                <a:spcPts val="3000"/>
              </a:lnSpc>
              <a:defRPr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12"/>
          </p:nvPr>
        </p:nvSpPr>
        <p:spPr>
          <a:xfrm>
            <a:off x="1204913" y="1548000"/>
            <a:ext cx="10799762" cy="4320000"/>
          </a:xfrm>
        </p:spPr>
        <p:txBody>
          <a:bodyPr/>
          <a:lstStyle>
            <a:lvl1pPr>
              <a:lnSpc>
                <a:spcPct val="112000"/>
              </a:lnSpc>
              <a:defRPr sz="1800">
                <a:latin typeface="Arial" pitchFamily="34" charset="0"/>
                <a:cs typeface="Arial" pitchFamily="34" charset="0"/>
              </a:defRPr>
            </a:lvl1pPr>
            <a:lvl2pPr>
              <a:lnSpc>
                <a:spcPct val="112000"/>
              </a:lnSpc>
              <a:spcBef>
                <a:spcPts val="0"/>
              </a:spcBef>
              <a:defRPr sz="1800">
                <a:latin typeface="Arial" pitchFamily="34" charset="0"/>
                <a:cs typeface="Arial" pitchFamily="34" charset="0"/>
              </a:defRPr>
            </a:lvl2pPr>
            <a:lvl3pPr>
              <a:lnSpc>
                <a:spcPct val="112000"/>
              </a:lnSpc>
              <a:spcBef>
                <a:spcPts val="0"/>
              </a:spcBef>
              <a:defRPr sz="1800">
                <a:latin typeface="Arial" pitchFamily="34" charset="0"/>
                <a:cs typeface="Arial" pitchFamily="34" charset="0"/>
              </a:defRPr>
            </a:lvl3pPr>
            <a:lvl4pPr>
              <a:lnSpc>
                <a:spcPct val="112000"/>
              </a:lnSpc>
              <a:spcBef>
                <a:spcPts val="0"/>
              </a:spcBef>
              <a:defRPr sz="1800">
                <a:latin typeface="Arial" pitchFamily="34" charset="0"/>
                <a:cs typeface="Arial" pitchFamily="34" charset="0"/>
              </a:defRPr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13"/>
          </p:nvPr>
        </p:nvSpPr>
        <p:spPr>
          <a:xfrm>
            <a:off x="1206000" y="150124"/>
            <a:ext cx="10785474" cy="2151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9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4165A3-ACD9-4AA5-B95A-82DA06B8D41A}" type="datetime1">
              <a:rPr lang="de-DE"/>
              <a:pPr>
                <a:defRPr/>
              </a:pPr>
              <a:t>10.02.2020</a:t>
            </a:fld>
            <a:endParaRPr lang="de-DE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43310F81-32EE-4F95-9E9C-0BDC6AD52EE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6447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1204675" y="3276600"/>
            <a:ext cx="10800000" cy="1356360"/>
          </a:xfrm>
          <a:prstGeom prst="rect">
            <a:avLst/>
          </a:prstGeom>
        </p:spPr>
        <p:txBody>
          <a:bodyPr tIns="0" rtlCol="0">
            <a:noAutofit/>
          </a:bodyPr>
          <a:lstStyle>
            <a:lvl1pPr>
              <a:lnSpc>
                <a:spcPts val="3000"/>
              </a:lnSpc>
              <a:defRPr sz="26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idx="1"/>
          </p:nvPr>
        </p:nvSpPr>
        <p:spPr>
          <a:xfrm>
            <a:off x="1206000" y="72000"/>
            <a:ext cx="10986000" cy="3067152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5"/>
          </p:nvPr>
        </p:nvSpPr>
        <p:spPr>
          <a:xfrm>
            <a:off x="1206000" y="4772804"/>
            <a:ext cx="10800000" cy="1031596"/>
          </a:xfrm>
        </p:spPr>
        <p:txBody>
          <a:bodyPr/>
          <a:lstStyle>
            <a:lvl1pPr>
              <a:lnSpc>
                <a:spcPts val="2200"/>
              </a:lnSpc>
              <a:defRPr sz="1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F3059C-AC1D-4DB8-B34A-88D05D51CBFD}" type="datetime1">
              <a:rPr lang="de-DE"/>
              <a:pPr>
                <a:defRPr/>
              </a:pPr>
              <a:t>10.02.2020</a:t>
            </a:fld>
            <a:endParaRPr lang="de-DE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538D2255-8A42-41C6-B7FD-A8F81B1858E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5432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/>
          <a:lstStyle>
            <a:lvl1pPr>
              <a:lnSpc>
                <a:spcPct val="100000"/>
              </a:lnSpc>
              <a:defRPr sz="26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1206500" y="1520825"/>
            <a:ext cx="5220000" cy="4356100"/>
          </a:xfrm>
        </p:spPr>
        <p:txBody>
          <a:bodyPr/>
          <a:lstStyle>
            <a:lvl1pPr>
              <a:lnSpc>
                <a:spcPct val="112000"/>
              </a:lnSpc>
              <a:spcAft>
                <a:spcPts val="600"/>
              </a:spcAft>
              <a:defRPr sz="1800"/>
            </a:lvl1pPr>
            <a:lvl2pPr>
              <a:lnSpc>
                <a:spcPct val="112000"/>
              </a:lnSpc>
              <a:spcBef>
                <a:spcPts val="0"/>
              </a:spcBef>
              <a:defRPr sz="1800"/>
            </a:lvl2pPr>
            <a:lvl3pPr>
              <a:lnSpc>
                <a:spcPct val="112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7" name="Inhaltsplatzhalter 5"/>
          <p:cNvSpPr>
            <a:spLocks noGrp="1"/>
          </p:cNvSpPr>
          <p:nvPr>
            <p:ph sz="quarter" idx="13"/>
          </p:nvPr>
        </p:nvSpPr>
        <p:spPr>
          <a:xfrm>
            <a:off x="6816425" y="1520825"/>
            <a:ext cx="5188665" cy="4356100"/>
          </a:xfrm>
        </p:spPr>
        <p:txBody>
          <a:bodyPr/>
          <a:lstStyle>
            <a:lvl1pPr>
              <a:lnSpc>
                <a:spcPct val="112000"/>
              </a:lnSpc>
              <a:spcAft>
                <a:spcPts val="600"/>
              </a:spcAft>
              <a:defRPr/>
            </a:lvl1pPr>
            <a:lvl2pPr>
              <a:lnSpc>
                <a:spcPct val="112000"/>
              </a:lnSpc>
              <a:spcBef>
                <a:spcPts val="0"/>
              </a:spcBef>
              <a:defRPr/>
            </a:lvl2pPr>
            <a:lvl3pPr>
              <a:lnSpc>
                <a:spcPct val="112000"/>
              </a:lnSpc>
              <a:spcBef>
                <a:spcPts val="0"/>
              </a:spcBef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idx="14"/>
          </p:nvPr>
        </p:nvSpPr>
        <p:spPr>
          <a:xfrm>
            <a:off x="1206000" y="150124"/>
            <a:ext cx="10785474" cy="2151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9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3A3E09-2410-496A-BB81-F15A07FAC31F}" type="datetime1">
              <a:rPr lang="de-DE"/>
              <a:pPr>
                <a:defRPr/>
              </a:pPr>
              <a:t>10.02.2020</a:t>
            </a:fld>
            <a:endParaRPr lang="de-DE"/>
          </a:p>
        </p:txBody>
      </p:sp>
      <p:sp>
        <p:nvSpPr>
          <p:cNvPr id="10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8EAC3D31-108A-4FE9-91B5-F944D4EE38A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65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tIns="0"/>
          <a:lstStyle>
            <a:lvl1pPr>
              <a:lnSpc>
                <a:spcPct val="100000"/>
              </a:lnSpc>
              <a:defRPr sz="26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2"/>
          </p:nvPr>
        </p:nvSpPr>
        <p:spPr>
          <a:xfrm>
            <a:off x="1206500" y="2211185"/>
            <a:ext cx="5220000" cy="3665740"/>
          </a:xfrm>
        </p:spPr>
        <p:txBody>
          <a:bodyPr/>
          <a:lstStyle>
            <a:lvl1pPr>
              <a:lnSpc>
                <a:spcPct val="112000"/>
              </a:lnSpc>
              <a:spcAft>
                <a:spcPts val="400"/>
              </a:spcAft>
              <a:defRPr sz="2000">
                <a:latin typeface="Arial "/>
              </a:defRPr>
            </a:lvl1pPr>
            <a:lvl2pPr>
              <a:lnSpc>
                <a:spcPct val="112000"/>
              </a:lnSpc>
              <a:spcBef>
                <a:spcPts val="0"/>
              </a:spcBef>
              <a:defRPr sz="2000">
                <a:latin typeface="Arial "/>
              </a:defRPr>
            </a:lvl2pPr>
            <a:lvl3pPr>
              <a:lnSpc>
                <a:spcPct val="112000"/>
              </a:lnSpc>
              <a:spcBef>
                <a:spcPts val="0"/>
              </a:spcBef>
              <a:defRPr sz="2000">
                <a:latin typeface="Arial "/>
              </a:defRPr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7" name="Inhaltsplatzhalter 5"/>
          <p:cNvSpPr>
            <a:spLocks noGrp="1"/>
          </p:cNvSpPr>
          <p:nvPr>
            <p:ph sz="quarter" idx="13"/>
          </p:nvPr>
        </p:nvSpPr>
        <p:spPr>
          <a:xfrm>
            <a:off x="6792149" y="2211185"/>
            <a:ext cx="5220000" cy="3665740"/>
          </a:xfrm>
        </p:spPr>
        <p:txBody>
          <a:bodyPr/>
          <a:lstStyle>
            <a:lvl1pPr>
              <a:lnSpc>
                <a:spcPct val="112000"/>
              </a:lnSpc>
              <a:spcAft>
                <a:spcPts val="400"/>
              </a:spcAft>
              <a:defRPr sz="2000">
                <a:latin typeface="+mj-lt"/>
              </a:defRPr>
            </a:lvl1pPr>
            <a:lvl2pPr>
              <a:lnSpc>
                <a:spcPct val="112000"/>
              </a:lnSpc>
              <a:spcBef>
                <a:spcPts val="0"/>
              </a:spcBef>
              <a:defRPr sz="2000">
                <a:latin typeface="+mj-lt"/>
              </a:defRPr>
            </a:lvl2pPr>
            <a:lvl3pPr>
              <a:lnSpc>
                <a:spcPct val="112000"/>
              </a:lnSpc>
              <a:spcBef>
                <a:spcPts val="0"/>
              </a:spcBef>
              <a:defRPr sz="2000">
                <a:latin typeface="+mj-lt"/>
              </a:defRPr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1"/>
          </p:nvPr>
        </p:nvSpPr>
        <p:spPr>
          <a:xfrm>
            <a:off x="1208242" y="1522817"/>
            <a:ext cx="5220000" cy="688368"/>
          </a:xfrm>
        </p:spPr>
        <p:txBody>
          <a:bodyPr/>
          <a:lstStyle>
            <a:lvl1pPr marL="0" indent="0">
              <a:lnSpc>
                <a:spcPct val="112000"/>
              </a:lnSpc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792149" y="1522817"/>
            <a:ext cx="5220000" cy="688368"/>
          </a:xfrm>
        </p:spPr>
        <p:txBody>
          <a:bodyPr/>
          <a:lstStyle>
            <a:lvl1pPr marL="0" indent="0">
              <a:lnSpc>
                <a:spcPct val="112000"/>
              </a:lnSpc>
              <a:spcAft>
                <a:spcPts val="0"/>
              </a:spcAft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platzhalter 2"/>
          <p:cNvSpPr>
            <a:spLocks noGrp="1"/>
          </p:cNvSpPr>
          <p:nvPr>
            <p:ph type="body" idx="14"/>
          </p:nvPr>
        </p:nvSpPr>
        <p:spPr>
          <a:xfrm>
            <a:off x="1206000" y="150124"/>
            <a:ext cx="10785474" cy="2151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9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DB3B67-7491-4764-8971-75C7656DBFD5}" type="datetime1">
              <a:rPr lang="de-DE"/>
              <a:pPr>
                <a:defRPr/>
              </a:pPr>
              <a:t>10.02.2020</a:t>
            </a:fld>
            <a:endParaRPr lang="de-DE"/>
          </a:p>
        </p:txBody>
      </p:sp>
      <p:sp>
        <p:nvSpPr>
          <p:cNvPr id="12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2C0031C7-9188-4972-9DD4-DD3C320BBBD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2438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nur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1205090" y="521252"/>
            <a:ext cx="10800000" cy="900000"/>
          </a:xfrm>
        </p:spPr>
        <p:txBody>
          <a:bodyPr tIns="0"/>
          <a:lstStyle>
            <a:lvl1pPr>
              <a:lnSpc>
                <a:spcPct val="100000"/>
              </a:lnSpc>
              <a:defRPr sz="2600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13"/>
          </p:nvPr>
        </p:nvSpPr>
        <p:spPr>
          <a:xfrm>
            <a:off x="1219201" y="150124"/>
            <a:ext cx="10785474" cy="2151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2955BD-54FA-4358-AB02-34607414E985}" type="datetime1">
              <a:rPr lang="de-DE"/>
              <a:pPr>
                <a:defRPr/>
              </a:pPr>
              <a:t>10.02.2020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065F7AFB-E617-4306-8E77-B348F91DE56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4437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eer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11D003-432A-4126-9774-8DE8781ABB33}" type="datetime1">
              <a:rPr lang="de-DE"/>
              <a:pPr>
                <a:defRPr/>
              </a:pPr>
              <a:t>10.02.2020</a:t>
            </a:fld>
            <a:endParaRPr lang="de-DE"/>
          </a:p>
        </p:txBody>
      </p:sp>
      <p:sp>
        <p:nvSpPr>
          <p:cNvPr id="3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56339FEA-45E0-4CEE-87DD-55B9FB70659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9977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3556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rei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2"/>
          <p:cNvSpPr>
            <a:spLocks noGrp="1"/>
          </p:cNvSpPr>
          <p:nvPr>
            <p:ph type="pic" idx="1"/>
          </p:nvPr>
        </p:nvSpPr>
        <p:spPr>
          <a:xfrm>
            <a:off x="1206000" y="1520825"/>
            <a:ext cx="3456000" cy="274738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28" name="Textplatzhalter 2"/>
          <p:cNvSpPr>
            <a:spLocks noGrp="1"/>
          </p:cNvSpPr>
          <p:nvPr>
            <p:ph type="body" idx="13"/>
          </p:nvPr>
        </p:nvSpPr>
        <p:spPr>
          <a:xfrm>
            <a:off x="1206000" y="4341767"/>
            <a:ext cx="3456000" cy="1224000"/>
          </a:xfrm>
        </p:spPr>
        <p:txBody>
          <a:bodyPr>
            <a:noAutofit/>
          </a:bodyPr>
          <a:lstStyle>
            <a:lvl1pPr marL="0" indent="0">
              <a:lnSpc>
                <a:spcPct val="112000"/>
              </a:lnSpc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4" name="Bildplatzhalter 2"/>
          <p:cNvSpPr>
            <a:spLocks noGrp="1"/>
          </p:cNvSpPr>
          <p:nvPr>
            <p:ph type="pic" idx="14"/>
          </p:nvPr>
        </p:nvSpPr>
        <p:spPr>
          <a:xfrm>
            <a:off x="4893213" y="1520825"/>
            <a:ext cx="3456000" cy="274738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35" name="Textplatzhalter 2"/>
          <p:cNvSpPr>
            <a:spLocks noGrp="1"/>
          </p:cNvSpPr>
          <p:nvPr>
            <p:ph type="body" idx="15"/>
          </p:nvPr>
        </p:nvSpPr>
        <p:spPr>
          <a:xfrm>
            <a:off x="4893213" y="4341767"/>
            <a:ext cx="3456000" cy="1224000"/>
          </a:xfrm>
        </p:spPr>
        <p:txBody>
          <a:bodyPr>
            <a:noAutofit/>
          </a:bodyPr>
          <a:lstStyle>
            <a:lvl1pPr marL="0" indent="0">
              <a:lnSpc>
                <a:spcPct val="112000"/>
              </a:lnSpc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idx="16"/>
          </p:nvPr>
        </p:nvSpPr>
        <p:spPr>
          <a:xfrm>
            <a:off x="8556149" y="1520825"/>
            <a:ext cx="3456000" cy="274738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idx="17"/>
          </p:nvPr>
        </p:nvSpPr>
        <p:spPr>
          <a:xfrm>
            <a:off x="8564241" y="4341767"/>
            <a:ext cx="3456000" cy="1224000"/>
          </a:xfrm>
        </p:spPr>
        <p:txBody>
          <a:bodyPr>
            <a:noAutofit/>
          </a:bodyPr>
          <a:lstStyle>
            <a:lvl1pPr marL="0" indent="0">
              <a:lnSpc>
                <a:spcPct val="112000"/>
              </a:lnSpc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1205090" y="521252"/>
            <a:ext cx="10800000" cy="900000"/>
          </a:xfrm>
        </p:spPr>
        <p:txBody>
          <a:bodyPr tIns="0"/>
          <a:lstStyle>
            <a:lvl1pPr>
              <a:lnSpc>
                <a:spcPct val="100000"/>
              </a:lnSpc>
              <a:defRPr sz="2600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20"/>
          </p:nvPr>
        </p:nvSpPr>
        <p:spPr>
          <a:xfrm>
            <a:off x="1206000" y="150124"/>
            <a:ext cx="10785474" cy="2151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Datumsplatzhalter 3"/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CF9D63-7010-4FAA-BE3B-4CB189B9794C}" type="datetime1">
              <a:rPr lang="de-DE"/>
              <a:pPr>
                <a:defRPr/>
              </a:pPr>
              <a:t>10.02.2020</a:t>
            </a:fld>
            <a:endParaRPr lang="de-DE"/>
          </a:p>
        </p:txBody>
      </p:sp>
      <p:sp>
        <p:nvSpPr>
          <p:cNvPr id="12" name="Foliennummernplatzhalter 4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Seite </a:t>
            </a:r>
            <a:fld id="{53DECBAF-54BF-43CB-A029-D1DF8A041DD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0124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1204913" y="520700"/>
            <a:ext cx="10799762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Überschrift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206500" y="1547813"/>
            <a:ext cx="10799763" cy="431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</p:txBody>
      </p:sp>
      <p:pic>
        <p:nvPicPr>
          <p:cNvPr id="1028" name="Bild 7" descr="Logo_17pt.wmf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25" y="6000750"/>
            <a:ext cx="1052513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ußzeilenplatzhalter 3"/>
          <p:cNvSpPr txBox="1">
            <a:spLocks/>
          </p:cNvSpPr>
          <p:nvPr/>
        </p:nvSpPr>
        <p:spPr>
          <a:xfrm>
            <a:off x="2590800" y="6011863"/>
            <a:ext cx="5254625" cy="549275"/>
          </a:xfrm>
          <a:prstGeom prst="rect">
            <a:avLst/>
          </a:prstGeom>
        </p:spPr>
        <p:txBody>
          <a:bodyPr wrap="none" lIns="0" tIns="0" rIns="0" bIns="0"/>
          <a:lstStyle>
            <a:defPPr>
              <a:defRPr lang="de-DE"/>
            </a:defPPr>
            <a:lvl1pPr algn="l" rtl="0" fontAlgn="base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defRPr kumimoji="1" sz="1200" b="1" i="0" kern="1200">
                <a:solidFill>
                  <a:srgbClr val="141313"/>
                </a:solidFill>
                <a:latin typeface="Arial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kumimoji="1" sz="1200" kern="1200">
                <a:solidFill>
                  <a:schemeClr val="bg2"/>
                </a:solidFill>
                <a:latin typeface="Myriad Pro" charset="0"/>
                <a:ea typeface="ＭＳ Ｐゴシック" charset="0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  <a:defRPr/>
            </a:pPr>
            <a:r>
              <a:rPr lang="de-DE" sz="900" b="0"/>
              <a:t>D. Müllner, R. </a:t>
            </a:r>
            <a:r>
              <a:rPr lang="de-DE" sz="900" b="0" err="1"/>
              <a:t>Mäuer</a:t>
            </a:r>
            <a:r>
              <a:rPr lang="de-DE" sz="900" b="0"/>
              <a:t>, F. Schöttler, M. Kloos</a:t>
            </a:r>
            <a:endParaRPr lang="de-DE" sz="900" b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  <a:defRPr/>
            </a:pPr>
            <a:r>
              <a:rPr lang="de-DE" sz="900" b="0">
                <a:solidFill>
                  <a:schemeClr val="tx1"/>
                </a:solidFill>
              </a:rPr>
              <a:t>Fakultät 07, MA MT, Kurs AVT</a:t>
            </a:r>
          </a:p>
          <a:p>
            <a:pPr>
              <a:lnSpc>
                <a:spcPct val="100000"/>
              </a:lnSpc>
              <a:spcAft>
                <a:spcPts val="600"/>
              </a:spcAft>
              <a:defRPr/>
            </a:pPr>
            <a:r>
              <a:rPr lang="de-DE" sz="900" b="0">
                <a:solidFill>
                  <a:schemeClr val="tx1"/>
                </a:solidFill>
              </a:rPr>
              <a:t>Gruppe 2</a:t>
            </a:r>
            <a:endParaRPr lang="de-DE" sz="1000"/>
          </a:p>
        </p:txBody>
      </p:sp>
      <p:grpSp>
        <p:nvGrpSpPr>
          <p:cNvPr id="1030" name="Gruppierung 11"/>
          <p:cNvGrpSpPr>
            <a:grpSpLocks/>
          </p:cNvGrpSpPr>
          <p:nvPr/>
        </p:nvGrpSpPr>
        <p:grpSpPr bwMode="auto">
          <a:xfrm>
            <a:off x="1204913" y="0"/>
            <a:ext cx="10991850" cy="71438"/>
            <a:chOff x="903819" y="0"/>
            <a:chExt cx="8244000" cy="108000"/>
          </a:xfrm>
        </p:grpSpPr>
        <p:sp>
          <p:nvSpPr>
            <p:cNvPr id="13" name="Rechteck 12"/>
            <p:cNvSpPr/>
            <p:nvPr/>
          </p:nvSpPr>
          <p:spPr bwMode="auto">
            <a:xfrm>
              <a:off x="903819" y="0"/>
              <a:ext cx="2736094" cy="108000"/>
            </a:xfrm>
            <a:prstGeom prst="rect">
              <a:avLst/>
            </a:prstGeom>
            <a:solidFill>
              <a:srgbClr val="AA0F1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4" name="Rechteck 13"/>
            <p:cNvSpPr/>
            <p:nvPr/>
          </p:nvSpPr>
          <p:spPr bwMode="auto">
            <a:xfrm>
              <a:off x="3639913" y="0"/>
              <a:ext cx="2736094" cy="108000"/>
            </a:xfrm>
            <a:prstGeom prst="rect">
              <a:avLst/>
            </a:prstGeom>
            <a:solidFill>
              <a:srgbClr val="D7471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376006" y="0"/>
              <a:ext cx="2771813" cy="108000"/>
            </a:xfrm>
            <a:prstGeom prst="rect">
              <a:avLst/>
            </a:prstGeom>
            <a:solidFill>
              <a:srgbClr val="901B6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</p:grpSp>
      <p:cxnSp>
        <p:nvCxnSpPr>
          <p:cNvPr id="16" name="Gerade Verbindung 15"/>
          <p:cNvCxnSpPr/>
          <p:nvPr/>
        </p:nvCxnSpPr>
        <p:spPr>
          <a:xfrm>
            <a:off x="1206500" y="5951538"/>
            <a:ext cx="10987088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Datumsplatzhalter 3"/>
          <p:cNvSpPr>
            <a:spLocks noGrp="1"/>
          </p:cNvSpPr>
          <p:nvPr>
            <p:ph type="dt" sz="half" idx="2"/>
          </p:nvPr>
        </p:nvSpPr>
        <p:spPr>
          <a:xfrm>
            <a:off x="1206500" y="6011863"/>
            <a:ext cx="1295400" cy="179387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E1170B00-7008-4535-A03C-5ED584CA80EB}" type="datetime1">
              <a:rPr lang="de-DE"/>
              <a:pPr>
                <a:defRPr/>
              </a:pPr>
              <a:t>10.02.2020</a:t>
            </a:fld>
            <a:endParaRPr lang="de-DE"/>
          </a:p>
        </p:txBody>
      </p:sp>
      <p:sp>
        <p:nvSpPr>
          <p:cNvPr id="1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206500" y="6361113"/>
            <a:ext cx="1295400" cy="214312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de-DE"/>
              <a:t>Seite </a:t>
            </a:r>
            <a:fld id="{297CD77D-B4CD-4177-B2B6-FFDA7A317B1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25" r:id="rId8"/>
    <p:sldLayoutId id="2147483714" r:id="rId9"/>
    <p:sldLayoutId id="2147483715" r:id="rId10"/>
  </p:sldLayoutIdLst>
  <p:hf hdr="0" ftr="0"/>
  <p:txStyles>
    <p:titleStyle>
      <a:lvl1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Arial"/>
          <a:ea typeface="+mj-ea"/>
          <a:cs typeface="+mj-cs"/>
        </a:defRPr>
      </a:lvl1pPr>
      <a:lvl2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2pPr>
      <a:lvl3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3pPr>
      <a:lvl4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4pPr>
      <a:lvl5pPr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5pPr>
      <a:lvl6pPr marL="4572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6pPr>
      <a:lvl7pPr marL="9144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7pPr>
      <a:lvl8pPr marL="13716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8pPr>
      <a:lvl9pPr marL="1828800" algn="l" defTabSz="457200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</a:defRPr>
      </a:lvl9pPr>
    </p:titleStyle>
    <p:bodyStyle>
      <a:lvl1pPr algn="l" defTabSz="457200" rtl="0" eaLnBrk="1" fontAlgn="base" hangingPunct="1">
        <a:lnSpc>
          <a:spcPct val="112000"/>
        </a:lnSpc>
        <a:spcBef>
          <a:spcPct val="0"/>
        </a:spcBef>
        <a:spcAft>
          <a:spcPts val="600"/>
        </a:spcAft>
        <a:defRPr sz="1800" kern="1200">
          <a:solidFill>
            <a:schemeClr val="tx1"/>
          </a:solidFill>
          <a:latin typeface="Arial"/>
          <a:ea typeface="+mn-ea"/>
          <a:cs typeface="+mn-cs"/>
        </a:defRPr>
      </a:lvl1pPr>
      <a:lvl2pPr marL="357188" indent="-171450" algn="l" defTabSz="457200" rtl="0" eaLnBrk="1" fontAlgn="base" hangingPunct="1">
        <a:lnSpc>
          <a:spcPct val="112000"/>
        </a:lnSpc>
        <a:spcBef>
          <a:spcPts val="6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1338" indent="-185738" algn="l" defTabSz="457200" rtl="0" eaLnBrk="1" fontAlgn="base" hangingPunct="1">
        <a:lnSpc>
          <a:spcPct val="112000"/>
        </a:lnSpc>
        <a:spcBef>
          <a:spcPts val="4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/>
          <a:ea typeface="+mn-ea"/>
          <a:cs typeface="+mn-cs"/>
        </a:defRPr>
      </a:lvl3pPr>
      <a:lvl4pPr marL="714375" indent="-171450" algn="l" defTabSz="457200" rtl="0" eaLnBrk="1" fontAlgn="base" hangingPunct="1">
        <a:lnSpc>
          <a:spcPct val="112000"/>
        </a:lnSpc>
        <a:spcBef>
          <a:spcPts val="500"/>
        </a:spcBef>
        <a:spcAft>
          <a:spcPct val="0"/>
        </a:spcAft>
        <a:buClr>
          <a:srgbClr val="9D167A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/>
          <a:ea typeface="+mn-ea"/>
          <a:cs typeface="+mn-cs"/>
        </a:defRPr>
      </a:lvl4pPr>
      <a:lvl5pPr marL="1074738" indent="-177800" algn="l" defTabSz="457200" rtl="0" eaLnBrk="1" fontAlgn="base" hangingPunct="1">
        <a:lnSpc>
          <a:spcPts val="1600"/>
        </a:lnSpc>
        <a:spcBef>
          <a:spcPts val="500"/>
        </a:spcBef>
        <a:spcAft>
          <a:spcPct val="0"/>
        </a:spcAft>
        <a:buFont typeface="Symbol" pitchFamily="18" charset="2"/>
        <a:buChar char="-"/>
        <a:defRPr sz="2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rafaelmaeuer/MultiFrameSuperResolution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el 2"/>
          <p:cNvSpPr>
            <a:spLocks noGrp="1"/>
          </p:cNvSpPr>
          <p:nvPr>
            <p:ph type="title"/>
          </p:nvPr>
        </p:nvSpPr>
        <p:spPr>
          <a:xfrm>
            <a:off x="1206500" y="4719782"/>
            <a:ext cx="10799763" cy="569768"/>
          </a:xfrm>
        </p:spPr>
        <p:txBody>
          <a:bodyPr/>
          <a:lstStyle/>
          <a:p>
            <a:r>
              <a:rPr lang="de-DE" altLang="de-DE">
                <a:latin typeface="Arial" pitchFamily="34" charset="0"/>
              </a:rPr>
              <a:t>Multi Frame Super Resolution Toolkit</a:t>
            </a:r>
          </a:p>
        </p:txBody>
      </p:sp>
      <p:sp>
        <p:nvSpPr>
          <p:cNvPr id="5124" name="Inhaltsplatzhalter 3"/>
          <p:cNvSpPr>
            <a:spLocks noGrp="1"/>
          </p:cNvSpPr>
          <p:nvPr>
            <p:ph sz="quarter" idx="4294967295"/>
          </p:nvPr>
        </p:nvSpPr>
        <p:spPr>
          <a:xfrm>
            <a:off x="1204913" y="5273675"/>
            <a:ext cx="10799762" cy="468313"/>
          </a:xfrm>
        </p:spPr>
        <p:txBody>
          <a:bodyPr/>
          <a:lstStyle/>
          <a:p>
            <a:r>
              <a:rPr lang="de-DE" altLang="de-DE" sz="2000">
                <a:latin typeface="Arial" pitchFamily="34" charset="0"/>
              </a:rPr>
              <a:t>Eine Untersuchung und Implementierung mit </a:t>
            </a:r>
            <a:r>
              <a:rPr lang="de-DE" altLang="de-DE" sz="2000" err="1">
                <a:latin typeface="Arial" pitchFamily="34" charset="0"/>
              </a:rPr>
              <a:t>Matlab</a:t>
            </a:r>
            <a:endParaRPr lang="de-DE" altLang="de-DE" sz="2000">
              <a:latin typeface="Arial" pitchFamily="34" charset="0"/>
            </a:endParaRPr>
          </a:p>
        </p:txBody>
      </p:sp>
      <p:sp>
        <p:nvSpPr>
          <p:cNvPr id="5125" name="Foliennummernplatzhalter 7"/>
          <p:cNvSpPr>
            <a:spLocks noGrp="1"/>
          </p:cNvSpPr>
          <p:nvPr>
            <p:ph type="sldNum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/>
              <a:t>Seite </a:t>
            </a:r>
            <a:fld id="{5900BCAD-2E4D-452E-971A-E255ED365B22}" type="slidenum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de-DE" altLang="de-DE"/>
          </a:p>
        </p:txBody>
      </p:sp>
      <p:sp>
        <p:nvSpPr>
          <p:cNvPr id="5126" name="Datumsplatzhalter 1"/>
          <p:cNvSpPr>
            <a:spLocks noGrp="1"/>
          </p:cNvSpPr>
          <p:nvPr>
            <p:ph type="dt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990076B-F39E-40B9-97AC-FE94D5699198}" type="datetime1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10.02.2020</a:t>
            </a:fld>
            <a:endParaRPr lang="de-DE" altLang="de-DE"/>
          </a:p>
        </p:txBody>
      </p:sp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278D778A-EB65-2544-929A-647512382BF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7708" r="7708"/>
          <a:stretch>
            <a:fillRect/>
          </a:stretch>
        </p:blipFill>
        <p:spPr/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Analyse – Bild-Registrierung</a:t>
            </a:r>
            <a:endParaRPr lang="de-DE" altLang="de-DE" dirty="0">
              <a:latin typeface="Arial" pitchFamily="34" charset="0"/>
            </a:endParaRPr>
          </a:p>
        </p:txBody>
      </p:sp>
      <p:sp>
        <p:nvSpPr>
          <p:cNvPr id="6147" name="Datumsplatzhalter 2"/>
          <p:cNvSpPr>
            <a:spLocks noGrp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A6548F-6A77-48A3-B923-7A8D8CC2BD5E}" type="datetime1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10.02.2020</a:t>
            </a:fld>
            <a:endParaRPr lang="de-DE" altLang="de-DE"/>
          </a:p>
        </p:txBody>
      </p:sp>
      <p:sp>
        <p:nvSpPr>
          <p:cNvPr id="6148" name="Foliennummernplatzhalter 3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/>
              <a:t>Seite </a:t>
            </a:r>
            <a:fld id="{774AB95E-8A86-426C-9DE7-327A22F025AC}" type="slidenum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de-DE" altLang="de-DE"/>
          </a:p>
        </p:txBody>
      </p:sp>
      <p:sp>
        <p:nvSpPr>
          <p:cNvPr id="6149" name="Inhaltsplatzhalter 11"/>
          <p:cNvSpPr>
            <a:spLocks noGrp="1"/>
          </p:cNvSpPr>
          <p:nvPr>
            <p:ph sz="quarter" idx="12"/>
          </p:nvPr>
        </p:nvSpPr>
        <p:spPr>
          <a:xfrm>
            <a:off x="1204913" y="1547813"/>
            <a:ext cx="10799762" cy="431958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Bild-Registrierung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idx="13"/>
          </p:nvPr>
        </p:nvSpPr>
        <p:spPr>
          <a:xfrm>
            <a:off x="1206500" y="150813"/>
            <a:ext cx="10785475" cy="214312"/>
          </a:xfrm>
        </p:spPr>
        <p:txBody>
          <a:bodyPr rtlCol="0"/>
          <a:lstStyle/>
          <a:p>
            <a:pPr fontAlgn="auto">
              <a:spcBef>
                <a:spcPts val="0"/>
              </a:spcBef>
              <a:defRPr/>
            </a:pPr>
            <a:r>
              <a:rPr lang="de-DE"/>
              <a:t>Fabian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97B98F4-7209-41E3-AB4B-6F719A821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960" y="3143072"/>
            <a:ext cx="7318080" cy="1751236"/>
          </a:xfrm>
          <a:prstGeom prst="rect">
            <a:avLst/>
          </a:prstGeom>
          <a:effectLst>
            <a:reflection blurRad="6350" stA="50000" endA="275" endPos="40000" dist="101600" dir="5400000" sy="-100000" algn="bl" rotWithShape="0"/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69EB7B9-7E75-4EAA-BE1A-BC8650335B19}"/>
              </a:ext>
            </a:extLst>
          </p:cNvPr>
          <p:cNvSpPr txBox="1"/>
          <p:nvPr/>
        </p:nvSpPr>
        <p:spPr>
          <a:xfrm>
            <a:off x="3013696" y="2480082"/>
            <a:ext cx="5798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Grobe Architekturübersicht der untersuchten 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1550804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Analyse – Bild-Registrierung</a:t>
            </a:r>
            <a:endParaRPr lang="de-DE" altLang="de-DE" dirty="0">
              <a:latin typeface="Arial" pitchFamily="34" charset="0"/>
            </a:endParaRPr>
          </a:p>
        </p:txBody>
      </p:sp>
      <p:sp>
        <p:nvSpPr>
          <p:cNvPr id="6147" name="Datumsplatzhalter 2"/>
          <p:cNvSpPr>
            <a:spLocks noGrp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A6548F-6A77-48A3-B923-7A8D8CC2BD5E}" type="datetime1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10.02.2020</a:t>
            </a:fld>
            <a:endParaRPr lang="de-DE" altLang="de-DE"/>
          </a:p>
        </p:txBody>
      </p:sp>
      <p:sp>
        <p:nvSpPr>
          <p:cNvPr id="6148" name="Foliennummernplatzhalter 3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/>
              <a:t>Seite </a:t>
            </a:r>
            <a:fld id="{774AB95E-8A86-426C-9DE7-327A22F025AC}" type="slidenum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de-DE" altLang="de-DE"/>
          </a:p>
        </p:txBody>
      </p:sp>
      <p:sp>
        <p:nvSpPr>
          <p:cNvPr id="6149" name="Inhaltsplatzhalter 11"/>
          <p:cNvSpPr>
            <a:spLocks noGrp="1"/>
          </p:cNvSpPr>
          <p:nvPr>
            <p:ph sz="quarter" idx="12"/>
          </p:nvPr>
        </p:nvSpPr>
        <p:spPr>
          <a:xfrm>
            <a:off x="1204913" y="1547813"/>
            <a:ext cx="10799762" cy="431958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DE" altLang="de-DE"/>
              <a:t>Bild-Registrierung</a:t>
            </a:r>
          </a:p>
          <a:p>
            <a:pPr marL="700088" lvl="1" indent="-342900"/>
            <a:r>
              <a:rPr lang="de-DE" altLang="de-DE"/>
              <a:t>Verwendete Methode: Lucas </a:t>
            </a:r>
            <a:r>
              <a:rPr lang="de-DE" altLang="de-DE" err="1"/>
              <a:t>Kanade</a:t>
            </a:r>
            <a:endParaRPr lang="de-DE" altLang="de-DE"/>
          </a:p>
          <a:p>
            <a:pPr marL="884238" lvl="2" indent="-342900"/>
            <a:r>
              <a:rPr lang="de-DE" altLang="de-DE"/>
              <a:t>Basiert auf der Formel des optischen Flusses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idx="13"/>
          </p:nvPr>
        </p:nvSpPr>
        <p:spPr>
          <a:xfrm>
            <a:off x="1206500" y="150813"/>
            <a:ext cx="10785475" cy="214312"/>
          </a:xfrm>
        </p:spPr>
        <p:txBody>
          <a:bodyPr rtlCol="0"/>
          <a:lstStyle/>
          <a:p>
            <a:pPr fontAlgn="auto">
              <a:spcBef>
                <a:spcPts val="0"/>
              </a:spcBef>
              <a:defRPr/>
            </a:pPr>
            <a:r>
              <a:rPr lang="de-DE"/>
              <a:t>Fabian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B96D4B0-6B19-45FF-A160-9C8F63D71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093" y="2497939"/>
            <a:ext cx="3186692" cy="245830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F172F0F-2E9A-43DA-9DC2-C649F23BBB69}"/>
              </a:ext>
            </a:extLst>
          </p:cNvPr>
          <p:cNvSpPr txBox="1"/>
          <p:nvPr/>
        </p:nvSpPr>
        <p:spPr>
          <a:xfrm>
            <a:off x="1568517" y="4833719"/>
            <a:ext cx="4112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latin typeface="Consolas" panose="020B0609020204030204" pitchFamily="49" charset="0"/>
              </a:rPr>
              <a:t>I: partielle Ableitungen nach </a:t>
            </a:r>
            <a:r>
              <a:rPr lang="de-DE" sz="1600" err="1">
                <a:latin typeface="Consolas" panose="020B0609020204030204" pitchFamily="49" charset="0"/>
              </a:rPr>
              <a:t>x,y,t</a:t>
            </a:r>
            <a:endParaRPr lang="de-DE" sz="1600">
              <a:latin typeface="Consolas" panose="020B0609020204030204" pitchFamily="49" charset="0"/>
            </a:endParaRPr>
          </a:p>
          <a:p>
            <a:r>
              <a:rPr lang="de-DE" sz="1600">
                <a:latin typeface="Consolas" panose="020B0609020204030204" pitchFamily="49" charset="0"/>
              </a:rPr>
              <a:t>V: Optischer Fluss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278630C-E16F-46AE-B8F9-7C128C5FA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576" y="2704783"/>
            <a:ext cx="3692010" cy="192760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D31C602-7459-45BA-ABF5-571C38CD3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6293" y="3142763"/>
            <a:ext cx="2644369" cy="1051651"/>
          </a:xfrm>
          <a:prstGeom prst="rect">
            <a:avLst/>
          </a:prstGeom>
        </p:spPr>
      </p:pic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CAADED38-B1A5-4D0A-843D-3DB746BA977E}"/>
              </a:ext>
            </a:extLst>
          </p:cNvPr>
          <p:cNvSpPr/>
          <p:nvPr/>
        </p:nvSpPr>
        <p:spPr>
          <a:xfrm>
            <a:off x="4733638" y="3429000"/>
            <a:ext cx="681791" cy="514419"/>
          </a:xfrm>
          <a:prstGeom prst="rightArrow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14747AF9-BC8C-4DB7-A5E1-11A165431386}"/>
              </a:ext>
            </a:extLst>
          </p:cNvPr>
          <p:cNvSpPr/>
          <p:nvPr/>
        </p:nvSpPr>
        <p:spPr>
          <a:xfrm>
            <a:off x="8714697" y="3411377"/>
            <a:ext cx="681791" cy="514419"/>
          </a:xfrm>
          <a:prstGeom prst="rightArrow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1D21F1A-B12C-4EA7-8B8C-13B869885E2D}"/>
              </a:ext>
            </a:extLst>
          </p:cNvPr>
          <p:cNvSpPr txBox="1"/>
          <p:nvPr/>
        </p:nvSpPr>
        <p:spPr>
          <a:xfrm>
            <a:off x="8567471" y="4833719"/>
            <a:ext cx="33265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>
                <a:latin typeface="Consolas" panose="020B0609020204030204" pitchFamily="49" charset="0"/>
              </a:rPr>
              <a:t>A: partielle Ableitungen</a:t>
            </a:r>
          </a:p>
          <a:p>
            <a:r>
              <a:rPr lang="de-DE" sz="1600">
                <a:latin typeface="Consolas" panose="020B0609020204030204" pitchFamily="49" charset="0"/>
              </a:rPr>
              <a:t>V: optischer Fluss( Vektor )</a:t>
            </a:r>
          </a:p>
          <a:p>
            <a:r>
              <a:rPr lang="de-DE" sz="1600">
                <a:latin typeface="Consolas" panose="020B0609020204030204" pitchFamily="49" charset="0"/>
              </a:rPr>
              <a:t>B: Ableitung nach der Zeit</a:t>
            </a:r>
          </a:p>
        </p:txBody>
      </p:sp>
    </p:spTree>
    <p:extLst>
      <p:ext uri="{BB962C8B-B14F-4D97-AF65-F5344CB8AC3E}">
        <p14:creationId xmlns:p14="http://schemas.microsoft.com/office/powerpoint/2010/main" val="3260511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Analyse – Bild-Registrierung</a:t>
            </a:r>
            <a:endParaRPr lang="de-DE" altLang="de-DE" dirty="0">
              <a:latin typeface="Arial" pitchFamily="34" charset="0"/>
            </a:endParaRPr>
          </a:p>
        </p:txBody>
      </p:sp>
      <p:sp>
        <p:nvSpPr>
          <p:cNvPr id="6147" name="Datumsplatzhalter 2"/>
          <p:cNvSpPr>
            <a:spLocks noGrp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A6548F-6A77-48A3-B923-7A8D8CC2BD5E}" type="datetime1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10.02.2020</a:t>
            </a:fld>
            <a:endParaRPr lang="de-DE" altLang="de-DE"/>
          </a:p>
        </p:txBody>
      </p:sp>
      <p:sp>
        <p:nvSpPr>
          <p:cNvPr id="6148" name="Foliennummernplatzhalter 3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/>
              <a:t>Seite </a:t>
            </a:r>
            <a:fld id="{774AB95E-8A86-426C-9DE7-327A22F025AC}" type="slidenum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de-DE" altLang="de-DE"/>
          </a:p>
        </p:txBody>
      </p:sp>
      <p:sp>
        <p:nvSpPr>
          <p:cNvPr id="6149" name="Inhaltsplatzhalter 11"/>
          <p:cNvSpPr>
            <a:spLocks noGrp="1"/>
          </p:cNvSpPr>
          <p:nvPr>
            <p:ph sz="quarter" idx="12"/>
          </p:nvPr>
        </p:nvSpPr>
        <p:spPr>
          <a:xfrm>
            <a:off x="1204913" y="1547813"/>
            <a:ext cx="10799762" cy="431958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DE" altLang="de-DE"/>
              <a:t>Bild-Registrierung</a:t>
            </a:r>
          </a:p>
          <a:p>
            <a:pPr marL="700088" lvl="1" indent="-342900"/>
            <a:r>
              <a:rPr lang="de-DE" altLang="de-DE"/>
              <a:t>Immer zwei LR Bilder (Referenz und zu berechnend)</a:t>
            </a:r>
          </a:p>
          <a:p>
            <a:pPr marL="700088" lvl="1" indent="-342900"/>
            <a:r>
              <a:rPr lang="de-DE" altLang="de-DE"/>
              <a:t>Generierung von Gauß-Pyramiden</a:t>
            </a:r>
          </a:p>
          <a:p>
            <a:pPr marL="700088" lvl="1" indent="-342900"/>
            <a:r>
              <a:rPr lang="de-DE" altLang="de-DE"/>
              <a:t>Start auf höchstem Level</a:t>
            </a:r>
          </a:p>
          <a:p>
            <a:pPr marL="700088" lvl="1" indent="-342900"/>
            <a:r>
              <a:rPr lang="de-DE" altLang="de-DE"/>
              <a:t>Auswahl einer „</a:t>
            </a:r>
            <a:r>
              <a:rPr lang="de-DE" altLang="de-DE" err="1"/>
              <a:t>region</a:t>
            </a:r>
            <a:r>
              <a:rPr lang="de-DE" altLang="de-DE"/>
              <a:t> </a:t>
            </a:r>
            <a:r>
              <a:rPr lang="de-DE" altLang="de-DE" err="1"/>
              <a:t>of</a:t>
            </a:r>
            <a:r>
              <a:rPr lang="de-DE" altLang="de-DE"/>
              <a:t> </a:t>
            </a:r>
            <a:r>
              <a:rPr lang="de-DE" altLang="de-DE" err="1"/>
              <a:t>interest</a:t>
            </a:r>
            <a:r>
              <a:rPr lang="de-DE" altLang="de-DE"/>
              <a:t>“</a:t>
            </a:r>
          </a:p>
          <a:p>
            <a:pPr marL="700088" lvl="1" indent="-342900"/>
            <a:r>
              <a:rPr lang="de-DE" altLang="de-DE"/>
              <a:t>Berechnung des optischen Flusses</a:t>
            </a:r>
          </a:p>
          <a:p>
            <a:pPr marL="700088" lvl="1" indent="-342900"/>
            <a:r>
              <a:rPr lang="de-DE" altLang="de-DE"/>
              <a:t>Anschließend nächstes Level</a:t>
            </a:r>
          </a:p>
          <a:p>
            <a:pPr marL="700088" lvl="1" indent="-342900"/>
            <a:r>
              <a:rPr lang="de-DE" altLang="de-DE"/>
              <a:t>Optischer Fluss von vorherigem Level wird als</a:t>
            </a:r>
            <a:br>
              <a:rPr lang="de-DE" altLang="de-DE"/>
            </a:br>
            <a:r>
              <a:rPr lang="de-DE" altLang="de-DE"/>
              <a:t>initial-Wert übergeben</a:t>
            </a:r>
          </a:p>
          <a:p>
            <a:pPr marL="700088" lvl="1" indent="-342900"/>
            <a:endParaRPr lang="de-DE" altLang="de-DE"/>
          </a:p>
          <a:p>
            <a:pPr marL="700088" lvl="1" indent="-342900"/>
            <a:endParaRPr lang="de-DE" altLang="de-DE"/>
          </a:p>
          <a:p>
            <a:pPr marL="700088" lvl="1" indent="-342900"/>
            <a:endParaRPr lang="de-DE" altLang="de-DE"/>
          </a:p>
        </p:txBody>
      </p:sp>
      <p:sp>
        <p:nvSpPr>
          <p:cNvPr id="13" name="Textplatzhalter 12"/>
          <p:cNvSpPr>
            <a:spLocks noGrp="1"/>
          </p:cNvSpPr>
          <p:nvPr>
            <p:ph type="body" idx="13"/>
          </p:nvPr>
        </p:nvSpPr>
        <p:spPr>
          <a:xfrm>
            <a:off x="1206500" y="150813"/>
            <a:ext cx="10785475" cy="214312"/>
          </a:xfrm>
        </p:spPr>
        <p:txBody>
          <a:bodyPr rtlCol="0"/>
          <a:lstStyle/>
          <a:p>
            <a:pPr fontAlgn="auto">
              <a:spcBef>
                <a:spcPts val="0"/>
              </a:spcBef>
              <a:defRPr/>
            </a:pPr>
            <a:r>
              <a:rPr lang="de-DE"/>
              <a:t>Fabian</a:t>
            </a:r>
          </a:p>
        </p:txBody>
      </p:sp>
      <p:pic>
        <p:nvPicPr>
          <p:cNvPr id="11" name="Grafik 10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F3C559F4-EA9C-46B5-AE94-278C70D5E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578" y="536558"/>
            <a:ext cx="3981129" cy="533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65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Analyse</a:t>
            </a:r>
            <a:endParaRPr lang="de-DE" altLang="de-DE">
              <a:latin typeface="Arial" pitchFamily="34" charset="0"/>
            </a:endParaRPr>
          </a:p>
        </p:txBody>
      </p:sp>
      <p:sp>
        <p:nvSpPr>
          <p:cNvPr id="6147" name="Datumsplatzhalter 2"/>
          <p:cNvSpPr>
            <a:spLocks noGrp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A6548F-6A77-48A3-B923-7A8D8CC2BD5E}" type="datetime1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10.02.2020</a:t>
            </a:fld>
            <a:endParaRPr lang="de-DE" altLang="de-DE"/>
          </a:p>
        </p:txBody>
      </p:sp>
      <p:sp>
        <p:nvSpPr>
          <p:cNvPr id="6148" name="Foliennummernplatzhalter 3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/>
              <a:t>Seite </a:t>
            </a:r>
            <a:fld id="{774AB95E-8A86-426C-9DE7-327A22F025AC}" type="slidenum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de-DE" altLang="de-DE"/>
          </a:p>
        </p:txBody>
      </p:sp>
      <p:sp>
        <p:nvSpPr>
          <p:cNvPr id="13" name="Textplatzhalter 12"/>
          <p:cNvSpPr>
            <a:spLocks noGrp="1"/>
          </p:cNvSpPr>
          <p:nvPr>
            <p:ph type="body" idx="13"/>
          </p:nvPr>
        </p:nvSpPr>
        <p:spPr>
          <a:xfrm>
            <a:off x="1206500" y="150813"/>
            <a:ext cx="10785475" cy="214312"/>
          </a:xfrm>
        </p:spPr>
        <p:txBody>
          <a:bodyPr rtlCol="0"/>
          <a:lstStyle/>
          <a:p>
            <a:pPr fontAlgn="auto">
              <a:spcBef>
                <a:spcPts val="0"/>
              </a:spcBef>
              <a:defRPr/>
            </a:pPr>
            <a:r>
              <a:rPr lang="de-DE"/>
              <a:t>Fabian</a:t>
            </a:r>
          </a:p>
        </p:txBody>
      </p:sp>
      <p:pic>
        <p:nvPicPr>
          <p:cNvPr id="3" name="Grafik 2" descr="Ein Bild, das Screenshot, schwarz, Anzeige, Uhr enthält.&#10;&#10;Automatisch generierte Beschreibung">
            <a:extLst>
              <a:ext uri="{FF2B5EF4-FFF2-40B4-BE49-F238E27FC236}">
                <a16:creationId xmlns:a16="http://schemas.microsoft.com/office/drawing/2014/main" id="{98AC2CD6-5D34-4DD7-8112-300F75D56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310" y="520700"/>
            <a:ext cx="8770070" cy="529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80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Analyse – Bild-Registrierung</a:t>
            </a:r>
            <a:endParaRPr lang="de-DE" altLang="de-DE" dirty="0">
              <a:latin typeface="Arial" pitchFamily="34" charset="0"/>
            </a:endParaRPr>
          </a:p>
        </p:txBody>
      </p:sp>
      <p:sp>
        <p:nvSpPr>
          <p:cNvPr id="6147" name="Datumsplatzhalter 2"/>
          <p:cNvSpPr>
            <a:spLocks noGrp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A6548F-6A77-48A3-B923-7A8D8CC2BD5E}" type="datetime1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10.02.2020</a:t>
            </a:fld>
            <a:endParaRPr lang="de-DE" altLang="de-DE"/>
          </a:p>
        </p:txBody>
      </p:sp>
      <p:sp>
        <p:nvSpPr>
          <p:cNvPr id="6148" name="Foliennummernplatzhalter 3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/>
              <a:t>Seite </a:t>
            </a:r>
            <a:fld id="{774AB95E-8A86-426C-9DE7-327A22F025AC}" type="slidenum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de-DE" altLang="de-DE"/>
          </a:p>
        </p:txBody>
      </p:sp>
      <p:sp>
        <p:nvSpPr>
          <p:cNvPr id="6149" name="Inhaltsplatzhalter 11"/>
          <p:cNvSpPr>
            <a:spLocks noGrp="1"/>
          </p:cNvSpPr>
          <p:nvPr>
            <p:ph sz="quarter" idx="12"/>
          </p:nvPr>
        </p:nvSpPr>
        <p:spPr>
          <a:xfrm>
            <a:off x="1204914" y="1547813"/>
            <a:ext cx="5331260" cy="431958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DE" altLang="de-DE"/>
              <a:t>Erweitern</a:t>
            </a:r>
            <a:r>
              <a:rPr lang="de-DE" altLang="de-DE" dirty="0"/>
              <a:t> der implementierten Bildregistrierung mit </a:t>
            </a:r>
            <a:r>
              <a:rPr lang="de-DE" altLang="de-DE" dirty="0" err="1"/>
              <a:t>Matlab</a:t>
            </a:r>
            <a:r>
              <a:rPr lang="de-DE" altLang="de-DE" dirty="0"/>
              <a:t> Lösung</a:t>
            </a:r>
          </a:p>
          <a:p>
            <a:pPr marL="700088" lvl="1" indent="-342900"/>
            <a:r>
              <a:rPr lang="de-DE" altLang="de-DE" dirty="0" err="1"/>
              <a:t>Imregister</a:t>
            </a:r>
            <a:r>
              <a:rPr lang="de-DE" altLang="de-DE" dirty="0"/>
              <a:t>: Rückgabe: registrierte Bilder</a:t>
            </a:r>
          </a:p>
          <a:p>
            <a:pPr marL="700088" lvl="1" indent="-342900"/>
            <a:r>
              <a:rPr lang="de-DE" altLang="de-DE" dirty="0" err="1"/>
              <a:t>Imregtform</a:t>
            </a:r>
            <a:r>
              <a:rPr lang="de-DE" altLang="de-DE" dirty="0"/>
              <a:t>: Rückgabe Matrix</a:t>
            </a:r>
          </a:p>
          <a:p>
            <a:pPr marL="700088" lvl="1" indent="-342900"/>
            <a:r>
              <a:rPr lang="de-DE" altLang="de-DE" dirty="0"/>
              <a:t>Basieren beide auf gleichem Algorithmus</a:t>
            </a:r>
          </a:p>
          <a:p>
            <a:pPr marL="700088" lvl="1" indent="-342900"/>
            <a:r>
              <a:rPr lang="de-DE" altLang="de-DE" dirty="0"/>
              <a:t>Beide „</a:t>
            </a:r>
            <a:r>
              <a:rPr lang="de-DE" altLang="de-DE" dirty="0" err="1"/>
              <a:t>intensity-based</a:t>
            </a:r>
            <a:r>
              <a:rPr lang="de-DE" altLang="de-DE" dirty="0"/>
              <a:t>“</a:t>
            </a:r>
          </a:p>
          <a:p>
            <a:pPr marL="700088" lvl="1" indent="-342900"/>
            <a:r>
              <a:rPr lang="de-DE" altLang="de-DE" dirty="0"/>
              <a:t>Beide benötigt um vorhandene Schnittstellen zum SR Algorithmus zu nutzen</a:t>
            </a:r>
          </a:p>
          <a:p>
            <a:pPr marL="700088" lvl="1" indent="-342900"/>
            <a:endParaRPr lang="de-DE" alt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idx="13"/>
          </p:nvPr>
        </p:nvSpPr>
        <p:spPr>
          <a:xfrm>
            <a:off x="1206500" y="150813"/>
            <a:ext cx="10785475" cy="214312"/>
          </a:xfrm>
        </p:spPr>
        <p:txBody>
          <a:bodyPr rtlCol="0"/>
          <a:lstStyle/>
          <a:p>
            <a:pPr fontAlgn="auto">
              <a:spcBef>
                <a:spcPts val="0"/>
              </a:spcBef>
              <a:defRPr/>
            </a:pPr>
            <a:r>
              <a:rPr lang="de-DE"/>
              <a:t>Fabian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9143E1E-2873-4FB6-A3AB-64BCBD946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313" y="1283784"/>
            <a:ext cx="5098222" cy="4290432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CB7947D7-266D-4B4B-BFD1-EE5148A95DCF}"/>
              </a:ext>
            </a:extLst>
          </p:cNvPr>
          <p:cNvSpPr/>
          <p:nvPr/>
        </p:nvSpPr>
        <p:spPr>
          <a:xfrm>
            <a:off x="6843860" y="2366128"/>
            <a:ext cx="914400" cy="254524"/>
          </a:xfrm>
          <a:prstGeom prst="rect">
            <a:avLst/>
          </a:prstGeom>
          <a:noFill/>
          <a:ln w="6350">
            <a:solidFill>
              <a:schemeClr val="accent1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B44122D-AD64-4627-A043-52075E521412}"/>
              </a:ext>
            </a:extLst>
          </p:cNvPr>
          <p:cNvSpPr/>
          <p:nvPr/>
        </p:nvSpPr>
        <p:spPr>
          <a:xfrm>
            <a:off x="6843860" y="1857324"/>
            <a:ext cx="914400" cy="254524"/>
          </a:xfrm>
          <a:prstGeom prst="rect">
            <a:avLst/>
          </a:prstGeom>
          <a:noFill/>
          <a:ln w="6350">
            <a:solidFill>
              <a:schemeClr val="accent1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1608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Analyse – Super-Resolution</a:t>
            </a:r>
            <a:endParaRPr lang="de-DE" altLang="de-DE" dirty="0">
              <a:latin typeface="Arial" pitchFamily="34" charset="0"/>
            </a:endParaRPr>
          </a:p>
        </p:txBody>
      </p:sp>
      <p:sp>
        <p:nvSpPr>
          <p:cNvPr id="6147" name="Datumsplatzhalter 2"/>
          <p:cNvSpPr>
            <a:spLocks noGrp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A6548F-6A77-48A3-B923-7A8D8CC2BD5E}" type="datetime1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10.02.2020</a:t>
            </a:fld>
            <a:endParaRPr lang="de-DE" altLang="de-DE"/>
          </a:p>
        </p:txBody>
      </p:sp>
      <p:sp>
        <p:nvSpPr>
          <p:cNvPr id="6148" name="Foliennummernplatzhalter 3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/>
              <a:t>Seite </a:t>
            </a:r>
            <a:fld id="{774AB95E-8A86-426C-9DE7-327A22F025AC}" type="slidenum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de-DE" altLang="de-DE"/>
          </a:p>
        </p:txBody>
      </p:sp>
      <p:sp>
        <p:nvSpPr>
          <p:cNvPr id="6149" name="Inhaltsplatzhalter 11"/>
          <p:cNvSpPr>
            <a:spLocks noGrp="1"/>
          </p:cNvSpPr>
          <p:nvPr>
            <p:ph sz="quarter" idx="12"/>
          </p:nvPr>
        </p:nvSpPr>
        <p:spPr>
          <a:xfrm>
            <a:off x="1204913" y="3144384"/>
            <a:ext cx="10787667" cy="2620206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DE" altLang="de-DE" dirty="0">
                <a:latin typeface="Arial"/>
                <a:cs typeface="Arial"/>
              </a:rPr>
              <a:t>Ablauf von der realen Szene zur Reihe niedrig aufgelöster Bilder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DE" altLang="de-DE" dirty="0">
                <a:latin typeface="Arial"/>
                <a:cs typeface="Arial"/>
              </a:rPr>
              <a:t>Umgekehrter Prozess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DE" altLang="de-DE" dirty="0">
                <a:latin typeface="Arial"/>
                <a:cs typeface="Arial"/>
              </a:rPr>
              <a:t>Ziel von Super-Resolution: Finde die inverse Transformation:</a:t>
            </a:r>
          </a:p>
          <a:p>
            <a:pPr marL="356870" lvl="1"/>
            <a:r>
              <a:rPr lang="de-DE" altLang="de-DE" dirty="0">
                <a:latin typeface="Arial"/>
                <a:cs typeface="Arial"/>
              </a:rPr>
              <a:t>Möglichst exakte Modellierung der Blur-Effekte</a:t>
            </a:r>
          </a:p>
          <a:p>
            <a:pPr marL="356870" lvl="1"/>
            <a:r>
              <a:rPr lang="de-DE" altLang="de-DE" dirty="0">
                <a:latin typeface="Arial"/>
                <a:cs typeface="Arial"/>
              </a:rPr>
              <a:t>Schätzung der Bewegung und Umkehrung (Bildregistrierung)</a:t>
            </a:r>
          </a:p>
          <a:p>
            <a:pPr marL="356870" lvl="1"/>
            <a:r>
              <a:rPr lang="de-DE" altLang="de-DE" dirty="0" err="1">
                <a:latin typeface="Arial"/>
                <a:cs typeface="Arial"/>
              </a:rPr>
              <a:t>Upsampling</a:t>
            </a:r>
            <a:r>
              <a:rPr lang="de-DE" altLang="de-DE" dirty="0">
                <a:latin typeface="Arial"/>
                <a:cs typeface="Arial"/>
              </a:rPr>
              <a:t> des Bildes und Berechnung der fehlenden Information</a:t>
            </a:r>
            <a:endParaRPr lang="de-DE" alt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idx="13"/>
          </p:nvPr>
        </p:nvSpPr>
        <p:spPr>
          <a:xfrm>
            <a:off x="1206500" y="150813"/>
            <a:ext cx="10785475" cy="214312"/>
          </a:xfrm>
        </p:spPr>
        <p:txBody>
          <a:bodyPr rtlCol="0"/>
          <a:lstStyle/>
          <a:p>
            <a:pPr fontAlgn="auto">
              <a:spcBef>
                <a:spcPts val="0"/>
              </a:spcBef>
              <a:defRPr/>
            </a:pPr>
            <a:r>
              <a:rPr lang="de-DE" dirty="0"/>
              <a:t>Dennis/Michael</a:t>
            </a: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86467887-2ECC-4C2A-9BF4-B291A5FC5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114" y="1421156"/>
            <a:ext cx="7895770" cy="156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2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2AFF63-FC16-4632-8D88-51DCFF74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Analyse – Super-Resolution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12A04F4-7A91-4825-A06B-878DE0B8731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7F76B11-7EB8-4E4F-9AFE-8A2DB9791A6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7E4165A3-ACD9-4AA5-B95A-82DA06B8D41A}" type="datetime1">
              <a:rPr lang="de-DE" smtClean="0"/>
              <a:pPr>
                <a:defRPr/>
              </a:pPr>
              <a:t>10.02.2020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988E65-4C79-4F75-AF3E-A351E5F311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Seite </a:t>
            </a:r>
            <a:fld id="{43310F81-32EE-4F95-9E9C-0BDC6AD52EEC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  <p:sp>
        <p:nvSpPr>
          <p:cNvPr id="7" name="Inhaltsplatzhalter 11">
            <a:extLst>
              <a:ext uri="{FF2B5EF4-FFF2-40B4-BE49-F238E27FC236}">
                <a16:creationId xmlns:a16="http://schemas.microsoft.com/office/drawing/2014/main" id="{DFE6DBB0-F339-464C-BC65-FFFF176FD9B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04913" y="1547814"/>
            <a:ext cx="10799762" cy="1100134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Ansatz von </a:t>
            </a:r>
            <a:r>
              <a:rPr lang="de-DE" altLang="de-DE" dirty="0" err="1"/>
              <a:t>Farisu</a:t>
            </a:r>
            <a:r>
              <a:rPr lang="de-DE" altLang="de-DE" dirty="0"/>
              <a:t> et al. in „</a:t>
            </a:r>
            <a:r>
              <a:rPr lang="en-US" altLang="de-DE" dirty="0"/>
              <a:t>Fast and Robust </a:t>
            </a:r>
            <a:r>
              <a:rPr lang="en-US" altLang="de-DE" dirty="0" err="1"/>
              <a:t>Multiframe</a:t>
            </a:r>
            <a:r>
              <a:rPr lang="en-US" altLang="de-DE" dirty="0"/>
              <a:t> Super Resolution”, 2004:</a:t>
            </a:r>
          </a:p>
          <a:p>
            <a:pPr marL="700088" lvl="1" indent="-342900"/>
            <a:r>
              <a:rPr lang="en-US" altLang="de-DE" dirty="0" err="1"/>
              <a:t>Gradientenbasiertes</a:t>
            </a:r>
            <a:r>
              <a:rPr lang="en-US" altLang="de-DE" dirty="0"/>
              <a:t> </a:t>
            </a:r>
            <a:r>
              <a:rPr lang="en-US" altLang="de-DE" dirty="0" err="1"/>
              <a:t>Verfahren</a:t>
            </a:r>
            <a:r>
              <a:rPr lang="en-US" altLang="de-DE" dirty="0"/>
              <a:t> </a:t>
            </a:r>
            <a:r>
              <a:rPr lang="en-US" altLang="de-DE" dirty="0" err="1"/>
              <a:t>mit</a:t>
            </a:r>
            <a:r>
              <a:rPr lang="en-US" altLang="de-DE" dirty="0"/>
              <a:t> </a:t>
            </a:r>
            <a:r>
              <a:rPr lang="en-US" altLang="de-DE" dirty="0" err="1"/>
              <a:t>Regularisierung</a:t>
            </a:r>
            <a:endParaRPr lang="en-US" altLang="de-DE" dirty="0"/>
          </a:p>
          <a:p>
            <a:pPr marL="700088" lvl="1" indent="-342900"/>
            <a:r>
              <a:rPr lang="en-US" altLang="de-DE" dirty="0" err="1"/>
              <a:t>Ziel</a:t>
            </a:r>
            <a:r>
              <a:rPr lang="en-US" altLang="de-DE" dirty="0"/>
              <a:t>: </a:t>
            </a:r>
            <a:r>
              <a:rPr lang="en-US" altLang="de-DE" dirty="0" err="1"/>
              <a:t>Minimierung</a:t>
            </a:r>
            <a:r>
              <a:rPr lang="en-US" altLang="de-DE" dirty="0"/>
              <a:t> der </a:t>
            </a:r>
            <a:r>
              <a:rPr lang="en-US" altLang="de-DE" dirty="0" err="1"/>
              <a:t>Kostenfunktion</a:t>
            </a:r>
            <a:endParaRPr lang="de-DE" altLang="de-DE" dirty="0"/>
          </a:p>
          <a:p>
            <a:pPr marL="342900" indent="-342900">
              <a:buFont typeface="Wingdings" pitchFamily="2" charset="2"/>
              <a:buChar char="§"/>
            </a:pPr>
            <a:endParaRPr lang="de-DE" alt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A35A93-E3A9-45CD-84C6-8FD813FCC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00" y="2647947"/>
            <a:ext cx="4235500" cy="1021452"/>
          </a:xfrm>
          <a:prstGeom prst="rect">
            <a:avLst/>
          </a:prstGeom>
        </p:spPr>
      </p:pic>
      <p:sp>
        <p:nvSpPr>
          <p:cNvPr id="9" name="Inhaltsplatzhalter 11">
            <a:extLst>
              <a:ext uri="{FF2B5EF4-FFF2-40B4-BE49-F238E27FC236}">
                <a16:creationId xmlns:a16="http://schemas.microsoft.com/office/drawing/2014/main" id="{7220BF0E-B510-4DC2-9256-0359B3254E3C}"/>
              </a:ext>
            </a:extLst>
          </p:cNvPr>
          <p:cNvSpPr txBox="1">
            <a:spLocks/>
          </p:cNvSpPr>
          <p:nvPr/>
        </p:nvSpPr>
        <p:spPr bwMode="auto">
          <a:xfrm>
            <a:off x="1204913" y="3800384"/>
            <a:ext cx="6045394" cy="2041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112000"/>
              </a:lnSpc>
              <a:spcBef>
                <a:spcPct val="0"/>
              </a:spcBef>
              <a:spcAft>
                <a:spcPts val="600"/>
              </a:spcAft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57188" indent="-171450" algn="l" defTabSz="457200" rtl="0" eaLnBrk="1" fontAlgn="base" hangingPunct="1">
              <a:lnSpc>
                <a:spcPct val="112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41338" indent="-185738" algn="l" defTabSz="457200" rtl="0" eaLnBrk="1" fontAlgn="base" hangingPunct="1">
              <a:lnSpc>
                <a:spcPct val="112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714375" indent="-171450" algn="l" defTabSz="457200" rtl="0" eaLnBrk="1" fontAlgn="base" hangingPunct="1">
              <a:lnSpc>
                <a:spcPct val="112000"/>
              </a:lnSpc>
              <a:spcBef>
                <a:spcPts val="0"/>
              </a:spcBef>
              <a:spcAft>
                <a:spcPct val="0"/>
              </a:spcAft>
              <a:buClr>
                <a:srgbClr val="9D167A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74738" indent="-177800" algn="l" defTabSz="457200" rtl="0" eaLnBrk="1" fontAlgn="base" hangingPunct="1">
              <a:lnSpc>
                <a:spcPts val="1600"/>
              </a:lnSpc>
              <a:spcBef>
                <a:spcPts val="500"/>
              </a:spcBef>
              <a:spcAft>
                <a:spcPct val="0"/>
              </a:spcAft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Wahl des Abstandsmaßes </a:t>
            </a:r>
            <a:r>
              <a:rPr lang="el-GR" altLang="de-DE" dirty="0"/>
              <a:t>ρ</a:t>
            </a:r>
            <a:r>
              <a:rPr lang="de-DE" altLang="de-DE" dirty="0"/>
              <a:t> </a:t>
            </a:r>
            <a:r>
              <a:rPr lang="de-DE" altLang="de-DE" dirty="0" err="1"/>
              <a:t>entscheident</a:t>
            </a:r>
            <a:r>
              <a:rPr lang="de-DE" altLang="de-DE" dirty="0"/>
              <a:t> für Ergebnis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Typischerweise Least-</a:t>
            </a:r>
            <a:r>
              <a:rPr lang="de-DE" altLang="de-DE" dirty="0" err="1"/>
              <a:t>Squares</a:t>
            </a:r>
            <a:r>
              <a:rPr lang="de-DE" altLang="de-DE" dirty="0"/>
              <a:t> Ansatz</a:t>
            </a:r>
            <a:br>
              <a:rPr lang="de-DE" altLang="de-DE" dirty="0"/>
            </a:br>
            <a:r>
              <a:rPr lang="de-DE" altLang="de-DE" dirty="0">
                <a:sym typeface="Wingdings" panose="05000000000000000000" pitchFamily="2" charset="2"/>
              </a:rPr>
              <a:t> Führt zu starker Gewichtung von hochfrequenten Anteilen!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DE" altLang="de-DE" b="1" dirty="0">
                <a:solidFill>
                  <a:schemeClr val="accent2"/>
                </a:solidFill>
              </a:rPr>
              <a:t>Ansatz über Median-Verfahren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24DF734-2A6C-4688-A8FC-C70A75C0182B}"/>
              </a:ext>
            </a:extLst>
          </p:cNvPr>
          <p:cNvSpPr/>
          <p:nvPr/>
        </p:nvSpPr>
        <p:spPr>
          <a:xfrm>
            <a:off x="3887675" y="3061765"/>
            <a:ext cx="271370" cy="294968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A470A54-C754-48E2-A518-2819EDCA8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653" y="2097881"/>
            <a:ext cx="3621712" cy="362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D50AA3-80A2-46C5-BDA2-FAEDF7CA1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Analyse – Super-Resolution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81BB816-1BA1-4C55-9F81-6548C3C930C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AB75B27-FA89-430A-8CC6-FE8FFEFA1F1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7E4165A3-ACD9-4AA5-B95A-82DA06B8D41A}" type="datetime1">
              <a:rPr lang="de-DE" smtClean="0"/>
              <a:pPr>
                <a:defRPr/>
              </a:pPr>
              <a:t>10.02.2020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1DB01D-90A3-4B22-933D-E0496684D8E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Seite </a:t>
            </a:r>
            <a:fld id="{43310F81-32EE-4F95-9E9C-0BDC6AD52EEC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p:sp>
        <p:nvSpPr>
          <p:cNvPr id="7" name="Inhaltsplatzhalter 11">
            <a:extLst>
              <a:ext uri="{FF2B5EF4-FFF2-40B4-BE49-F238E27FC236}">
                <a16:creationId xmlns:a16="http://schemas.microsoft.com/office/drawing/2014/main" id="{6ED26607-4458-49B7-B804-4F1EA6C2914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04913" y="1547814"/>
            <a:ext cx="10692118" cy="1989930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Berechnung eines HR-Frames über sog. </a:t>
            </a:r>
            <a:r>
              <a:rPr lang="de-DE" altLang="de-DE" i="1" dirty="0"/>
              <a:t>Gradient Back-</a:t>
            </a:r>
            <a:r>
              <a:rPr lang="de-DE" altLang="de-DE" i="1" dirty="0" err="1"/>
              <a:t>Projection</a:t>
            </a:r>
            <a:endParaRPr lang="de-DE" altLang="de-DE" i="1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 Projektion von Pixeln aus den Low-Resolution-Stacks an ihre Position im HR-Frame gemäß der berechneten Bewegungsschätzung und </a:t>
            </a:r>
            <a:r>
              <a:rPr lang="de-DE" altLang="de-DE" dirty="0" err="1"/>
              <a:t>Upscaling</a:t>
            </a:r>
            <a:endParaRPr lang="de-DE" altLang="de-DE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Anschließend Berechnung der „Löcher“ mit Hilfe eines Medianfilters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Schließlich Berechnung des Gradienten der Kostenfunktion unter Verwendung der L1-Norm</a:t>
            </a:r>
          </a:p>
          <a:p>
            <a:pPr marL="700088" lvl="1" indent="-342900"/>
            <a:endParaRPr lang="de-DE" alt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A112EC3-EA9D-4D1C-BC6A-883EA39F5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387" y="3707606"/>
            <a:ext cx="5355643" cy="2059073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5E26AB0F-F536-4378-8699-C8A5B0C2425C}"/>
              </a:ext>
            </a:extLst>
          </p:cNvPr>
          <p:cNvSpPr/>
          <p:nvPr/>
        </p:nvSpPr>
        <p:spPr>
          <a:xfrm>
            <a:off x="6707568" y="3852277"/>
            <a:ext cx="407055" cy="412954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DAD72035-8B1F-4623-B502-29C53265DAA7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7114623" y="3871222"/>
            <a:ext cx="2647828" cy="18753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CAA0A76B-4884-4250-AB5D-3A800A663625}"/>
              </a:ext>
            </a:extLst>
          </p:cNvPr>
          <p:cNvSpPr/>
          <p:nvPr/>
        </p:nvSpPr>
        <p:spPr>
          <a:xfrm>
            <a:off x="9762451" y="3664745"/>
            <a:ext cx="407055" cy="412954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A3E48306-59E9-41BF-80B9-A3CC5D3B44D9}"/>
              </a:ext>
            </a:extLst>
          </p:cNvPr>
          <p:cNvSpPr/>
          <p:nvPr/>
        </p:nvSpPr>
        <p:spPr>
          <a:xfrm>
            <a:off x="7361413" y="4499762"/>
            <a:ext cx="407055" cy="412954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3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ADCBEC9-708A-43CE-A196-9159D4D8084F}"/>
              </a:ext>
            </a:extLst>
          </p:cNvPr>
          <p:cNvSpPr/>
          <p:nvPr/>
        </p:nvSpPr>
        <p:spPr>
          <a:xfrm>
            <a:off x="10451692" y="4324188"/>
            <a:ext cx="407055" cy="412954"/>
          </a:xfrm>
          <a:prstGeom prst="ellipse">
            <a:avLst/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3"/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55CA9C0-C931-4FC3-9096-4023B1AD3AD2}"/>
              </a:ext>
            </a:extLst>
          </p:cNvPr>
          <p:cNvCxnSpPr>
            <a:cxnSpLocks/>
          </p:cNvCxnSpPr>
          <p:nvPr/>
        </p:nvCxnSpPr>
        <p:spPr>
          <a:xfrm flipV="1">
            <a:off x="7768468" y="4533475"/>
            <a:ext cx="2647828" cy="187532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DA7169FC-EDD9-47A4-8A22-7B1AE9AF9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109" y="4621324"/>
            <a:ext cx="4378005" cy="870405"/>
          </a:xfrm>
          <a:prstGeom prst="rect">
            <a:avLst/>
          </a:prstGeom>
        </p:spPr>
      </p:pic>
      <p:sp>
        <p:nvSpPr>
          <p:cNvPr id="18" name="Inhaltsplatzhalter 11">
            <a:extLst>
              <a:ext uri="{FF2B5EF4-FFF2-40B4-BE49-F238E27FC236}">
                <a16:creationId xmlns:a16="http://schemas.microsoft.com/office/drawing/2014/main" id="{97C20858-E9EF-48BD-AEC6-4972D393E6CA}"/>
              </a:ext>
            </a:extLst>
          </p:cNvPr>
          <p:cNvSpPr txBox="1">
            <a:spLocks/>
          </p:cNvSpPr>
          <p:nvPr/>
        </p:nvSpPr>
        <p:spPr bwMode="auto">
          <a:xfrm>
            <a:off x="1204913" y="3431811"/>
            <a:ext cx="4738687" cy="1101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lnSpc>
                <a:spcPct val="112000"/>
              </a:lnSpc>
              <a:spcBef>
                <a:spcPct val="0"/>
              </a:spcBef>
              <a:spcAft>
                <a:spcPts val="600"/>
              </a:spcAft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357188" indent="-171450" algn="l" defTabSz="457200" rtl="0" eaLnBrk="1" fontAlgn="base" hangingPunct="1">
              <a:lnSpc>
                <a:spcPct val="112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41338" indent="-185738" algn="l" defTabSz="457200" rtl="0" eaLnBrk="1" fontAlgn="base" hangingPunct="1">
              <a:lnSpc>
                <a:spcPct val="112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714375" indent="-171450" algn="l" defTabSz="457200" rtl="0" eaLnBrk="1" fontAlgn="base" hangingPunct="1">
              <a:lnSpc>
                <a:spcPct val="112000"/>
              </a:lnSpc>
              <a:spcBef>
                <a:spcPts val="0"/>
              </a:spcBef>
              <a:spcAft>
                <a:spcPct val="0"/>
              </a:spcAft>
              <a:buClr>
                <a:srgbClr val="9D167A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74738" indent="-177800" algn="l" defTabSz="457200" rtl="0" eaLnBrk="1" fontAlgn="base" hangingPunct="1">
              <a:lnSpc>
                <a:spcPts val="1600"/>
              </a:lnSpc>
              <a:spcBef>
                <a:spcPts val="500"/>
              </a:spcBef>
              <a:spcAft>
                <a:spcPct val="0"/>
              </a:spcAft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Korrektur der HR-Schätzung um Gradienten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Iterativ für alle Frames</a:t>
            </a:r>
          </a:p>
          <a:p>
            <a:pPr marL="700088" lvl="1" indent="-342900"/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54419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D09CC4-68D0-451C-A7FF-C82F0EEA8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Analyse – Super-Resolution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F4C7CC-A132-484F-BE91-E051EA9ABF6B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5EDAE82-06C9-4F83-9C50-155E23244B1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7E4165A3-ACD9-4AA5-B95A-82DA06B8D41A}" type="datetime1">
              <a:rPr lang="de-DE" smtClean="0"/>
              <a:pPr>
                <a:defRPr/>
              </a:pPr>
              <a:t>10.02.2020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99449F-400C-4B85-A5CC-5312AAE9E0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Seite </a:t>
            </a:r>
            <a:fld id="{43310F81-32EE-4F95-9E9C-0BDC6AD52EEC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  <p:sp>
        <p:nvSpPr>
          <p:cNvPr id="7" name="Inhaltsplatzhalter 11">
            <a:extLst>
              <a:ext uri="{FF2B5EF4-FFF2-40B4-BE49-F238E27FC236}">
                <a16:creationId xmlns:a16="http://schemas.microsoft.com/office/drawing/2014/main" id="{BA679141-6DB2-4A6E-914F-A604415BF92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04913" y="1547813"/>
            <a:ext cx="10692118" cy="188118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Zur weiteren Stabilisierung des Verfahrens wird ein </a:t>
            </a:r>
            <a:r>
              <a:rPr lang="de-DE" altLang="de-DE" dirty="0" err="1"/>
              <a:t>Regularisierungsterm</a:t>
            </a:r>
            <a:r>
              <a:rPr lang="de-DE" altLang="de-DE" dirty="0"/>
              <a:t> eingeführt</a:t>
            </a:r>
          </a:p>
          <a:p>
            <a:pPr marL="700088" lvl="1" indent="-342900"/>
            <a:r>
              <a:rPr lang="de-DE" altLang="de-DE" dirty="0"/>
              <a:t>Speziell für unterdeterminierte oder quadratische Fälle von Vorteil</a:t>
            </a:r>
          </a:p>
          <a:p>
            <a:pPr marL="700088" lvl="1" indent="-342900"/>
            <a:r>
              <a:rPr lang="de-DE" altLang="de-DE" dirty="0"/>
              <a:t>Kann die Konvergenz des Verfahrens etwas „bremsen“, um Überschwingen zu verhindern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DE" altLang="de-DE" dirty="0">
                <a:sym typeface="Wingdings" panose="05000000000000000000" pitchFamily="2" charset="2"/>
              </a:rPr>
              <a:t>Verwendung eines bilateralen Filters zur Verzeichnung bei gleichzeitiger Erhaltung von Kanten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DE" altLang="de-DE" dirty="0">
                <a:sym typeface="Wingdings" panose="05000000000000000000" pitchFamily="2" charset="2"/>
              </a:rPr>
              <a:t>Der Algorithmus der (Fast) Robust Super-Resolution zusammengefasst:</a:t>
            </a:r>
            <a:endParaRPr lang="de-DE" altLang="de-DE" dirty="0"/>
          </a:p>
          <a:p>
            <a:pPr marL="700088" lvl="1" indent="-342900"/>
            <a:endParaRPr lang="de-DE" alt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993FB3A-1BF0-4E05-9BAA-2E907F68F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140" y="3346412"/>
            <a:ext cx="8188304" cy="2225004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954ADC2-14FE-4876-8FBE-F39A560885C4}"/>
              </a:ext>
            </a:extLst>
          </p:cNvPr>
          <p:cNvSpPr/>
          <p:nvPr/>
        </p:nvSpPr>
        <p:spPr>
          <a:xfrm>
            <a:off x="2513126" y="3346412"/>
            <a:ext cx="2501326" cy="777240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7B5E7F9-D763-46AD-81F2-914D695E56DC}"/>
              </a:ext>
            </a:extLst>
          </p:cNvPr>
          <p:cNvSpPr/>
          <p:nvPr/>
        </p:nvSpPr>
        <p:spPr>
          <a:xfrm>
            <a:off x="5568007" y="3346412"/>
            <a:ext cx="3682181" cy="777240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61159E-8FE3-4BF5-B3B6-2C3EAED2ED07}"/>
              </a:ext>
            </a:extLst>
          </p:cNvPr>
          <p:cNvSpPr/>
          <p:nvPr/>
        </p:nvSpPr>
        <p:spPr>
          <a:xfrm>
            <a:off x="2513127" y="4642795"/>
            <a:ext cx="5563090" cy="893556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115EEDF-10EB-4A26-9E39-A36D17B483B9}"/>
              </a:ext>
            </a:extLst>
          </p:cNvPr>
          <p:cNvSpPr txBox="1"/>
          <p:nvPr/>
        </p:nvSpPr>
        <p:spPr>
          <a:xfrm>
            <a:off x="2828276" y="4107315"/>
            <a:ext cx="1871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Anfangsschätzung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78A6E72-0169-406F-925F-080B15FDBE82}"/>
              </a:ext>
            </a:extLst>
          </p:cNvPr>
          <p:cNvSpPr txBox="1"/>
          <p:nvPr/>
        </p:nvSpPr>
        <p:spPr>
          <a:xfrm>
            <a:off x="6627864" y="4107315"/>
            <a:ext cx="17123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Median-and-shift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ED8D134-8F36-4620-BE3F-925C96086AC2}"/>
              </a:ext>
            </a:extLst>
          </p:cNvPr>
          <p:cNvSpPr txBox="1"/>
          <p:nvPr/>
        </p:nvSpPr>
        <p:spPr>
          <a:xfrm>
            <a:off x="4741498" y="5571416"/>
            <a:ext cx="1653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1" dirty="0">
                <a:solidFill>
                  <a:schemeClr val="accent1"/>
                </a:solidFill>
              </a:rPr>
              <a:t>Bilaterales Filter</a:t>
            </a:r>
          </a:p>
        </p:txBody>
      </p:sp>
    </p:spTree>
    <p:extLst>
      <p:ext uri="{BB962C8B-B14F-4D97-AF65-F5344CB8AC3E}">
        <p14:creationId xmlns:p14="http://schemas.microsoft.com/office/powerpoint/2010/main" val="267092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Implementierung – Aufbau</a:t>
            </a:r>
            <a:endParaRPr lang="de-DE" altLang="de-DE" dirty="0">
              <a:latin typeface="Arial" pitchFamily="34" charset="0"/>
            </a:endParaRPr>
          </a:p>
        </p:txBody>
      </p:sp>
      <p:sp>
        <p:nvSpPr>
          <p:cNvPr id="6147" name="Datumsplatzhalter 2"/>
          <p:cNvSpPr>
            <a:spLocks noGrp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A6548F-6A77-48A3-B923-7A8D8CC2BD5E}" type="datetime1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10.02.2020</a:t>
            </a:fld>
            <a:endParaRPr lang="de-DE" altLang="de-DE"/>
          </a:p>
        </p:txBody>
      </p:sp>
      <p:sp>
        <p:nvSpPr>
          <p:cNvPr id="6148" name="Foliennummernplatzhalter 3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/>
              <a:t>Seite </a:t>
            </a:r>
            <a:fld id="{774AB95E-8A86-426C-9DE7-327A22F025AC}" type="slidenum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de-DE" altLang="de-DE"/>
          </a:p>
        </p:txBody>
      </p:sp>
      <p:sp>
        <p:nvSpPr>
          <p:cNvPr id="6149" name="Inhaltsplatzhalter 11"/>
          <p:cNvSpPr>
            <a:spLocks noGrp="1"/>
          </p:cNvSpPr>
          <p:nvPr>
            <p:ph sz="quarter" idx="12"/>
          </p:nvPr>
        </p:nvSpPr>
        <p:spPr>
          <a:xfrm>
            <a:off x="1204913" y="1547813"/>
            <a:ext cx="10799762" cy="431958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Download von </a:t>
            </a:r>
            <a:r>
              <a:rPr lang="de-DE" altLang="de-DE" dirty="0" err="1"/>
              <a:t>Oded</a:t>
            </a:r>
            <a:r>
              <a:rPr lang="de-DE" altLang="de-DE" dirty="0"/>
              <a:t> Hansons </a:t>
            </a:r>
            <a:r>
              <a:rPr lang="de-DE" altLang="de-DE" dirty="0" err="1"/>
              <a:t>SRDemo</a:t>
            </a:r>
            <a:endParaRPr lang="de-DE" altLang="de-DE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Alle Dateien in einem Ordner (unsortiert)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Analyse von Projekt-Aufbau und -Struktur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Umstrukturierung</a:t>
            </a:r>
          </a:p>
          <a:p>
            <a:pPr marL="700088" lvl="1" indent="-342900"/>
            <a:r>
              <a:rPr lang="de-DE" altLang="de-DE" dirty="0"/>
              <a:t>Zusammenfassung in Unter-Ordnern</a:t>
            </a:r>
          </a:p>
          <a:p>
            <a:pPr marL="1057275" lvl="3" indent="-342900"/>
            <a:r>
              <a:rPr lang="de-DE" altLang="de-DE" dirty="0"/>
              <a:t>Bild-Registrierung</a:t>
            </a:r>
          </a:p>
          <a:p>
            <a:pPr marL="1057275" lvl="3" indent="-342900"/>
            <a:r>
              <a:rPr lang="de-DE" altLang="de-DE" dirty="0"/>
              <a:t>Super-Resolution</a:t>
            </a:r>
          </a:p>
          <a:p>
            <a:pPr marL="1057275" lvl="3" indent="-342900"/>
            <a:r>
              <a:rPr lang="de-DE" altLang="de-DE" dirty="0"/>
              <a:t>Helper</a:t>
            </a:r>
          </a:p>
          <a:p>
            <a:pPr marL="1057275" lvl="3" indent="-342900"/>
            <a:r>
              <a:rPr lang="de-DE" altLang="de-DE" dirty="0"/>
              <a:t>Beispiel-Videos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Suchen zugehöriger Papers</a:t>
            </a:r>
          </a:p>
          <a:p>
            <a:pPr marL="700088" lvl="1" indent="-342900"/>
            <a:r>
              <a:rPr lang="de-DE" altLang="de-DE" dirty="0"/>
              <a:t>Ablegen in extra Ordner</a:t>
            </a:r>
          </a:p>
          <a:p>
            <a:pPr marL="700088" lvl="1" indent="-342900"/>
            <a:endParaRPr lang="de-DE" alt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idx="13"/>
          </p:nvPr>
        </p:nvSpPr>
        <p:spPr>
          <a:xfrm>
            <a:off x="1206500" y="150813"/>
            <a:ext cx="10785475" cy="214312"/>
          </a:xfrm>
        </p:spPr>
        <p:txBody>
          <a:bodyPr rtlCol="0"/>
          <a:lstStyle/>
          <a:p>
            <a:pPr fontAlgn="auto">
              <a:spcBef>
                <a:spcPts val="0"/>
              </a:spcBef>
              <a:defRPr/>
            </a:pPr>
            <a:r>
              <a:rPr lang="de-DE" dirty="0"/>
              <a:t>Rafael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5326F80-E54B-C843-BF10-C09658471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199" y="1547813"/>
            <a:ext cx="4318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63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>
                <a:latin typeface="Arial" pitchFamily="34" charset="0"/>
              </a:rPr>
              <a:t>Agenda</a:t>
            </a:r>
          </a:p>
        </p:txBody>
      </p:sp>
      <p:sp>
        <p:nvSpPr>
          <p:cNvPr id="6147" name="Datumsplatzhalter 2"/>
          <p:cNvSpPr>
            <a:spLocks noGrp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A6548F-6A77-48A3-B923-7A8D8CC2BD5E}" type="datetime1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10.02.2020</a:t>
            </a:fld>
            <a:endParaRPr lang="de-DE" altLang="de-DE"/>
          </a:p>
        </p:txBody>
      </p:sp>
      <p:sp>
        <p:nvSpPr>
          <p:cNvPr id="6148" name="Foliennummernplatzhalter 3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/>
              <a:t>Seite </a:t>
            </a:r>
            <a:fld id="{774AB95E-8A86-426C-9DE7-327A22F025AC}" type="slidenum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de-DE" altLang="de-DE"/>
          </a:p>
        </p:txBody>
      </p:sp>
      <p:sp>
        <p:nvSpPr>
          <p:cNvPr id="6149" name="Inhaltsplatzhalter 11"/>
          <p:cNvSpPr>
            <a:spLocks noGrp="1"/>
          </p:cNvSpPr>
          <p:nvPr>
            <p:ph sz="quarter" idx="12"/>
          </p:nvPr>
        </p:nvSpPr>
        <p:spPr>
          <a:xfrm>
            <a:off x="1204913" y="1547813"/>
            <a:ext cx="10799762" cy="431958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Aufgabenstellung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Recherche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Analyse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Implementierung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Test-Sequenzen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Ergebnisse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Performance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Fazit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Live-Demo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Fragen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idx="13"/>
          </p:nvPr>
        </p:nvSpPr>
        <p:spPr>
          <a:xfrm>
            <a:off x="1206500" y="150813"/>
            <a:ext cx="10785475" cy="214312"/>
          </a:xfrm>
        </p:spPr>
        <p:txBody>
          <a:bodyPr rtlCol="0"/>
          <a:lstStyle/>
          <a:p>
            <a:pPr fontAlgn="auto">
              <a:spcBef>
                <a:spcPts val="0"/>
              </a:spcBef>
              <a:defRPr/>
            </a:pPr>
            <a:r>
              <a:rPr lang="de-DE" dirty="0"/>
              <a:t>Wer </a:t>
            </a:r>
            <a:r>
              <a:rPr lang="de-DE" dirty="0" err="1"/>
              <a:t>machts</a:t>
            </a:r>
            <a:r>
              <a:rPr lang="de-DE" dirty="0"/>
              <a:t>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Implementierung – Projekt</a:t>
            </a:r>
            <a:endParaRPr lang="de-DE" altLang="de-DE" dirty="0">
              <a:latin typeface="Arial" pitchFamily="34" charset="0"/>
            </a:endParaRPr>
          </a:p>
        </p:txBody>
      </p:sp>
      <p:sp>
        <p:nvSpPr>
          <p:cNvPr id="6147" name="Datumsplatzhalter 2"/>
          <p:cNvSpPr>
            <a:spLocks noGrp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A6548F-6A77-48A3-B923-7A8D8CC2BD5E}" type="datetime1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10.02.2020</a:t>
            </a:fld>
            <a:endParaRPr lang="de-DE" altLang="de-DE"/>
          </a:p>
        </p:txBody>
      </p:sp>
      <p:sp>
        <p:nvSpPr>
          <p:cNvPr id="6148" name="Foliennummernplatzhalter 3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/>
              <a:t>Seite </a:t>
            </a:r>
            <a:fld id="{774AB95E-8A86-426C-9DE7-327A22F025AC}" type="slidenum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de-DE" altLang="de-DE"/>
          </a:p>
        </p:txBody>
      </p:sp>
      <p:sp>
        <p:nvSpPr>
          <p:cNvPr id="6149" name="Inhaltsplatzhalter 11"/>
          <p:cNvSpPr>
            <a:spLocks noGrp="1"/>
          </p:cNvSpPr>
          <p:nvPr>
            <p:ph sz="quarter" idx="12"/>
          </p:nvPr>
        </p:nvSpPr>
        <p:spPr>
          <a:xfrm>
            <a:off x="1204913" y="1547813"/>
            <a:ext cx="10799762" cy="431958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Erstellen eines </a:t>
            </a:r>
            <a:r>
              <a:rPr lang="de-DE" altLang="de-DE" dirty="0" err="1"/>
              <a:t>Github-Repositories</a:t>
            </a:r>
            <a:endParaRPr lang="de-DE" altLang="de-DE" dirty="0"/>
          </a:p>
          <a:p>
            <a:pPr marL="700088" lvl="1" indent="-342900"/>
            <a:r>
              <a:rPr lang="de-DE" sz="1200" dirty="0">
                <a:hlinkClick r:id="rId2"/>
              </a:rPr>
              <a:t>https://github.com/rafaelmaeuer/MultiFrameSuperResolution</a:t>
            </a:r>
            <a:endParaRPr lang="de-DE" altLang="de-DE" sz="1200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Einladen aller Gruppen-Mitglieder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Umbenennen in MFSR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Upload von strukturiertem Projekt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Begin Fixes</a:t>
            </a:r>
          </a:p>
          <a:p>
            <a:pPr marL="700088" lvl="1" indent="-342900"/>
            <a:r>
              <a:rPr lang="de-DE" altLang="de-DE" dirty="0"/>
              <a:t>Import-Fix für Mac OS („\“ vs. „/“)</a:t>
            </a:r>
          </a:p>
          <a:p>
            <a:pPr marL="700088" lvl="1" indent="-342900"/>
            <a:r>
              <a:rPr lang="de-DE" altLang="de-DE" dirty="0"/>
              <a:t>Hinzufügen eines Video-Helpers</a:t>
            </a:r>
          </a:p>
          <a:p>
            <a:pPr marL="1057275" lvl="3" indent="-342900"/>
            <a:r>
              <a:rPr lang="de-DE" altLang="de-DE" dirty="0"/>
              <a:t>.</a:t>
            </a:r>
            <a:r>
              <a:rPr lang="de-DE" altLang="de-DE" dirty="0" err="1"/>
              <a:t>mat</a:t>
            </a:r>
            <a:r>
              <a:rPr lang="de-DE" altLang="de-DE" dirty="0"/>
              <a:t> -&gt; .</a:t>
            </a:r>
            <a:r>
              <a:rPr lang="de-DE" altLang="de-DE" dirty="0" err="1"/>
              <a:t>avi</a:t>
            </a:r>
            <a:r>
              <a:rPr lang="de-DE" altLang="de-DE" dirty="0"/>
              <a:t>, .</a:t>
            </a:r>
            <a:r>
              <a:rPr lang="de-DE" altLang="de-DE" dirty="0" err="1"/>
              <a:t>mov</a:t>
            </a:r>
            <a:r>
              <a:rPr lang="de-DE" altLang="de-DE" dirty="0"/>
              <a:t>, .mp4, .m4v</a:t>
            </a:r>
          </a:p>
          <a:p>
            <a:pPr marL="1057275" lvl="3" indent="-342900"/>
            <a:r>
              <a:rPr lang="de-DE" altLang="de-DE" dirty="0" err="1"/>
              <a:t>Matlab</a:t>
            </a:r>
            <a:r>
              <a:rPr lang="de-DE" altLang="de-DE" dirty="0"/>
              <a:t> Video Standards</a:t>
            </a:r>
          </a:p>
          <a:p>
            <a:pPr marL="1417638" lvl="4" indent="-342900">
              <a:buFont typeface="Wingdings" pitchFamily="2" charset="2"/>
              <a:buChar char="§"/>
            </a:pPr>
            <a:r>
              <a:rPr lang="de-DE" altLang="de-DE" sz="1600" dirty="0"/>
              <a:t>Windows 7</a:t>
            </a:r>
          </a:p>
          <a:p>
            <a:pPr marL="1417638" lvl="4" indent="-342900">
              <a:buFont typeface="Wingdings" pitchFamily="2" charset="2"/>
              <a:buChar char="§"/>
            </a:pPr>
            <a:r>
              <a:rPr lang="de-DE" altLang="de-DE" sz="1600" dirty="0"/>
              <a:t>Mac OS X</a:t>
            </a:r>
          </a:p>
          <a:p>
            <a:pPr marL="1057275" lvl="3" indent="-342900"/>
            <a:endParaRPr lang="de-DE" alt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idx="13"/>
          </p:nvPr>
        </p:nvSpPr>
        <p:spPr>
          <a:xfrm>
            <a:off x="1206500" y="150813"/>
            <a:ext cx="10785475" cy="214312"/>
          </a:xfrm>
        </p:spPr>
        <p:txBody>
          <a:bodyPr rtlCol="0"/>
          <a:lstStyle/>
          <a:p>
            <a:pPr fontAlgn="auto">
              <a:spcBef>
                <a:spcPts val="0"/>
              </a:spcBef>
              <a:defRPr/>
            </a:pPr>
            <a:r>
              <a:rPr lang="de-DE" dirty="0"/>
              <a:t>Rafael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B6ECF33-4B02-E745-813D-F60384FD4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837" y="938213"/>
            <a:ext cx="43053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29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Implementierung – GUI</a:t>
            </a:r>
            <a:endParaRPr lang="de-DE" altLang="de-DE" dirty="0">
              <a:latin typeface="Arial" pitchFamily="34" charset="0"/>
            </a:endParaRPr>
          </a:p>
        </p:txBody>
      </p:sp>
      <p:sp>
        <p:nvSpPr>
          <p:cNvPr id="6147" name="Datumsplatzhalter 2"/>
          <p:cNvSpPr>
            <a:spLocks noGrp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A6548F-6A77-48A3-B923-7A8D8CC2BD5E}" type="datetime1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10.02.2020</a:t>
            </a:fld>
            <a:endParaRPr lang="de-DE" altLang="de-DE"/>
          </a:p>
        </p:txBody>
      </p:sp>
      <p:sp>
        <p:nvSpPr>
          <p:cNvPr id="6148" name="Foliennummernplatzhalter 3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/>
              <a:t>Seite </a:t>
            </a:r>
            <a:fld id="{774AB95E-8A86-426C-9DE7-327A22F025AC}" type="slidenum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de-DE" altLang="de-DE"/>
          </a:p>
        </p:txBody>
      </p:sp>
      <p:sp>
        <p:nvSpPr>
          <p:cNvPr id="6149" name="Inhaltsplatzhalter 11"/>
          <p:cNvSpPr>
            <a:spLocks noGrp="1"/>
          </p:cNvSpPr>
          <p:nvPr>
            <p:ph sz="quarter" idx="12"/>
          </p:nvPr>
        </p:nvSpPr>
        <p:spPr>
          <a:xfrm>
            <a:off x="1204913" y="1547813"/>
            <a:ext cx="2301858" cy="431958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App</a:t>
            </a:r>
          </a:p>
          <a:p>
            <a:pPr marL="700088" lvl="1" indent="-342900"/>
            <a:r>
              <a:rPr lang="de-DE" altLang="de-DE" dirty="0" err="1"/>
              <a:t>MFSR.m</a:t>
            </a:r>
            <a:endParaRPr lang="de-DE" altLang="de-DE" dirty="0"/>
          </a:p>
          <a:p>
            <a:pPr marL="1057275" lvl="3" indent="-342900"/>
            <a:r>
              <a:rPr lang="de-DE" altLang="de-DE" dirty="0"/>
              <a:t>Singleton</a:t>
            </a:r>
          </a:p>
          <a:p>
            <a:pPr marL="1057275" lvl="3" indent="-342900"/>
            <a:r>
              <a:rPr lang="de-DE" altLang="de-DE" dirty="0"/>
              <a:t>Run/</a:t>
            </a:r>
            <a:r>
              <a:rPr lang="de-DE" altLang="de-DE" dirty="0" err="1"/>
              <a:t>Debug</a:t>
            </a:r>
            <a:endParaRPr lang="de-DE" altLang="de-DE" dirty="0"/>
          </a:p>
          <a:p>
            <a:pPr marL="1057275" lvl="3" indent="-342900"/>
            <a:r>
              <a:rPr lang="de-DE" altLang="de-DE" dirty="0"/>
              <a:t>Imports</a:t>
            </a:r>
          </a:p>
          <a:p>
            <a:pPr marL="1057275" lvl="3" indent="-342900"/>
            <a:r>
              <a:rPr lang="de-DE" altLang="de-DE" dirty="0"/>
              <a:t>Funktionen</a:t>
            </a:r>
          </a:p>
          <a:p>
            <a:pPr marL="1057275" lvl="3" indent="-342900"/>
            <a:r>
              <a:rPr lang="de-DE" altLang="de-DE" dirty="0" err="1"/>
              <a:t>Callbacks</a:t>
            </a:r>
            <a:endParaRPr lang="de-DE" altLang="de-DE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GUI</a:t>
            </a:r>
            <a:endParaRPr lang="de-DE" altLang="de-DE" sz="1600" dirty="0"/>
          </a:p>
          <a:p>
            <a:pPr marL="700088" lvl="1" indent="-342900"/>
            <a:r>
              <a:rPr lang="de-DE" altLang="de-DE" sz="1600" dirty="0" err="1"/>
              <a:t>MFSR.fig</a:t>
            </a:r>
            <a:endParaRPr lang="de-DE" altLang="de-DE" sz="1600" dirty="0"/>
          </a:p>
          <a:p>
            <a:pPr marL="700088" lvl="1" indent="-342900"/>
            <a:endParaRPr lang="de-DE" altLang="de-DE" sz="1600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GUIDE-Editor</a:t>
            </a:r>
          </a:p>
          <a:p>
            <a:pPr marL="700088" lvl="1" indent="-342900"/>
            <a:r>
              <a:rPr lang="de-DE" altLang="de-DE" dirty="0"/>
              <a:t>Generiert Code beim Speichern</a:t>
            </a:r>
          </a:p>
          <a:p>
            <a:pPr marL="700088" lvl="1" indent="-342900"/>
            <a:endParaRPr lang="de-DE" alt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idx="13"/>
          </p:nvPr>
        </p:nvSpPr>
        <p:spPr>
          <a:xfrm>
            <a:off x="1206500" y="150813"/>
            <a:ext cx="10785475" cy="214312"/>
          </a:xfrm>
        </p:spPr>
        <p:txBody>
          <a:bodyPr rtlCol="0"/>
          <a:lstStyle/>
          <a:p>
            <a:pPr fontAlgn="auto">
              <a:spcBef>
                <a:spcPts val="0"/>
              </a:spcBef>
              <a:defRPr/>
            </a:pPr>
            <a:r>
              <a:rPr lang="de-DE" dirty="0"/>
              <a:t>Rafael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81E074A-7FEA-8144-8C66-410B06D96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186" y="1336168"/>
            <a:ext cx="4418789" cy="467569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A1D8BC0-53B1-3C4F-A6FA-1F30E0DE4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014" y="1336168"/>
            <a:ext cx="4205122" cy="467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66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Implementierung – GUI </a:t>
            </a:r>
            <a:r>
              <a:rPr lang="de-DE" altLang="de-DE" dirty="0" err="1"/>
              <a:t>Redesign</a:t>
            </a:r>
            <a:endParaRPr lang="de-DE" altLang="de-DE" dirty="0">
              <a:latin typeface="Arial" pitchFamily="34" charset="0"/>
            </a:endParaRPr>
          </a:p>
        </p:txBody>
      </p:sp>
      <p:sp>
        <p:nvSpPr>
          <p:cNvPr id="6147" name="Datumsplatzhalter 2"/>
          <p:cNvSpPr>
            <a:spLocks noGrp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A6548F-6A77-48A3-B923-7A8D8CC2BD5E}" type="datetime1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10.02.2020</a:t>
            </a:fld>
            <a:endParaRPr lang="de-DE" altLang="de-DE"/>
          </a:p>
        </p:txBody>
      </p:sp>
      <p:sp>
        <p:nvSpPr>
          <p:cNvPr id="6148" name="Foliennummernplatzhalter 3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/>
              <a:t>Seite </a:t>
            </a:r>
            <a:fld id="{774AB95E-8A86-426C-9DE7-327A22F025AC}" type="slidenum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de-DE" altLang="de-DE"/>
          </a:p>
        </p:txBody>
      </p:sp>
      <p:sp>
        <p:nvSpPr>
          <p:cNvPr id="13" name="Textplatzhalter 12"/>
          <p:cNvSpPr>
            <a:spLocks noGrp="1"/>
          </p:cNvSpPr>
          <p:nvPr>
            <p:ph type="body" idx="13"/>
          </p:nvPr>
        </p:nvSpPr>
        <p:spPr>
          <a:xfrm>
            <a:off x="1206500" y="150813"/>
            <a:ext cx="10785475" cy="214312"/>
          </a:xfrm>
        </p:spPr>
        <p:txBody>
          <a:bodyPr rtlCol="0"/>
          <a:lstStyle/>
          <a:p>
            <a:pPr fontAlgn="auto">
              <a:spcBef>
                <a:spcPts val="0"/>
              </a:spcBef>
              <a:defRPr/>
            </a:pPr>
            <a:r>
              <a:rPr lang="de-DE" dirty="0"/>
              <a:t>Rafael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2C8CD7C-D8DE-CF49-A50F-A1B5FCD2E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986" y="1153149"/>
            <a:ext cx="3979483" cy="45917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3D64DE1-4462-4A4F-9FB1-E4876F983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237" y="911773"/>
            <a:ext cx="4928062" cy="5342128"/>
          </a:xfrm>
          <a:prstGeom prst="rect">
            <a:avLst/>
          </a:prstGeom>
        </p:spPr>
      </p:pic>
      <p:sp>
        <p:nvSpPr>
          <p:cNvPr id="9" name="Pfeil nach rechts 8">
            <a:extLst>
              <a:ext uri="{FF2B5EF4-FFF2-40B4-BE49-F238E27FC236}">
                <a16:creationId xmlns:a16="http://schemas.microsoft.com/office/drawing/2014/main" id="{AC7B2221-4857-704F-B830-42EB18B9CA95}"/>
              </a:ext>
            </a:extLst>
          </p:cNvPr>
          <p:cNvSpPr/>
          <p:nvPr/>
        </p:nvSpPr>
        <p:spPr>
          <a:xfrm>
            <a:off x="5788059" y="3259264"/>
            <a:ext cx="877166" cy="189741"/>
          </a:xfrm>
          <a:prstGeom prst="rightArrow">
            <a:avLst>
              <a:gd name="adj1" fmla="val 50000"/>
              <a:gd name="adj2" fmla="val 76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888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Implementierung – GUI </a:t>
            </a:r>
            <a:r>
              <a:rPr lang="de-DE" altLang="de-DE" dirty="0" err="1"/>
              <a:t>Redesign</a:t>
            </a:r>
            <a:endParaRPr lang="de-DE" altLang="de-DE" dirty="0">
              <a:latin typeface="Arial" pitchFamily="34" charset="0"/>
            </a:endParaRPr>
          </a:p>
        </p:txBody>
      </p:sp>
      <p:sp>
        <p:nvSpPr>
          <p:cNvPr id="6147" name="Datumsplatzhalter 2"/>
          <p:cNvSpPr>
            <a:spLocks noGrp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A6548F-6A77-48A3-B923-7A8D8CC2BD5E}" type="datetime1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10.02.2020</a:t>
            </a:fld>
            <a:endParaRPr lang="de-DE" altLang="de-DE"/>
          </a:p>
        </p:txBody>
      </p:sp>
      <p:sp>
        <p:nvSpPr>
          <p:cNvPr id="6148" name="Foliennummernplatzhalter 3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/>
              <a:t>Seite </a:t>
            </a:r>
            <a:fld id="{774AB95E-8A86-426C-9DE7-327A22F025AC}" type="slidenum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de-DE" altLang="de-DE"/>
          </a:p>
        </p:txBody>
      </p:sp>
      <p:sp>
        <p:nvSpPr>
          <p:cNvPr id="6149" name="Inhaltsplatzhalter 11"/>
          <p:cNvSpPr>
            <a:spLocks noGrp="1"/>
          </p:cNvSpPr>
          <p:nvPr>
            <p:ph sz="quarter" idx="12"/>
          </p:nvPr>
        </p:nvSpPr>
        <p:spPr>
          <a:xfrm>
            <a:off x="1204913" y="1547813"/>
            <a:ext cx="10799762" cy="431958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Verbesserungen GUI</a:t>
            </a:r>
          </a:p>
          <a:p>
            <a:pPr marL="700088" lvl="1" indent="-342900"/>
            <a:r>
              <a:rPr lang="de-DE" altLang="de-DE" dirty="0"/>
              <a:t>Bessere und sinnvollere Anordnung</a:t>
            </a:r>
          </a:p>
          <a:p>
            <a:pPr marL="1057275" lvl="3" indent="-342900"/>
            <a:r>
              <a:rPr lang="de-DE" altLang="de-DE" dirty="0"/>
              <a:t>Zusammenhängende Gruppierung</a:t>
            </a:r>
          </a:p>
          <a:p>
            <a:pPr marL="700088" lvl="1" indent="-342900"/>
            <a:r>
              <a:rPr lang="de-DE" altLang="de-DE" dirty="0"/>
              <a:t>Reduzieren auf notwendige Features</a:t>
            </a:r>
          </a:p>
          <a:p>
            <a:pPr marL="700088" lvl="1" indent="-342900"/>
            <a:r>
              <a:rPr lang="de-DE" altLang="de-DE" dirty="0"/>
              <a:t>Hinzufügen von Radio-Buttons</a:t>
            </a:r>
          </a:p>
          <a:p>
            <a:pPr marL="1057275" lvl="3" indent="-342900"/>
            <a:r>
              <a:rPr lang="de-DE" altLang="de-DE" dirty="0" err="1"/>
              <a:t>Matlab</a:t>
            </a:r>
            <a:r>
              <a:rPr lang="de-DE" altLang="de-DE" dirty="0"/>
              <a:t> Image Registration</a:t>
            </a:r>
          </a:p>
          <a:p>
            <a:pPr marL="1057275" lvl="3" indent="-342900"/>
            <a:r>
              <a:rPr lang="de-DE" altLang="de-DE" dirty="0"/>
              <a:t>Adaptive Kernel Regression</a:t>
            </a:r>
          </a:p>
          <a:p>
            <a:pPr marL="342900" indent="-342900">
              <a:buFont typeface="Wingdings" pitchFamily="2" charset="2"/>
              <a:buChar char="§"/>
            </a:pPr>
            <a:endParaRPr lang="de-DE" altLang="de-DE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Verbesserung Code</a:t>
            </a:r>
          </a:p>
          <a:p>
            <a:pPr marL="700088" lvl="1" indent="-342900"/>
            <a:r>
              <a:rPr lang="de-DE" altLang="de-DE" dirty="0"/>
              <a:t>Ordnen von Funktionen und </a:t>
            </a:r>
            <a:r>
              <a:rPr lang="de-DE" altLang="de-DE" dirty="0" err="1"/>
              <a:t>Callbacks</a:t>
            </a:r>
            <a:endParaRPr lang="de-DE" altLang="de-DE" dirty="0"/>
          </a:p>
          <a:p>
            <a:pPr marL="700088" lvl="1" indent="-342900"/>
            <a:r>
              <a:rPr lang="de-DE" altLang="de-DE" dirty="0"/>
              <a:t>Gruppierung mit Block-Comments</a:t>
            </a:r>
          </a:p>
          <a:p>
            <a:pPr marL="700088" lvl="1" indent="-342900"/>
            <a:r>
              <a:rPr lang="de-DE" altLang="de-DE" dirty="0"/>
              <a:t>Hinzufügen von Code-Kommentaren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idx="13"/>
          </p:nvPr>
        </p:nvSpPr>
        <p:spPr>
          <a:xfrm>
            <a:off x="1206500" y="150813"/>
            <a:ext cx="10785475" cy="214312"/>
          </a:xfrm>
        </p:spPr>
        <p:txBody>
          <a:bodyPr rtlCol="0"/>
          <a:lstStyle/>
          <a:p>
            <a:pPr fontAlgn="auto">
              <a:spcBef>
                <a:spcPts val="0"/>
              </a:spcBef>
              <a:defRPr/>
            </a:pPr>
            <a:r>
              <a:rPr lang="de-DE" dirty="0"/>
              <a:t>Rafael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6E56BAF-8428-6249-9D7B-96FA57F35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189" y="87051"/>
            <a:ext cx="5735102" cy="6216977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118838FF-4DF4-024F-91B1-E341E9EFA6F0}"/>
              </a:ext>
            </a:extLst>
          </p:cNvPr>
          <p:cNvSpPr/>
          <p:nvPr/>
        </p:nvSpPr>
        <p:spPr>
          <a:xfrm>
            <a:off x="6579909" y="697584"/>
            <a:ext cx="2309567" cy="3176832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18C4815-1FCB-2C4C-882C-D111281E6A15}"/>
              </a:ext>
            </a:extLst>
          </p:cNvPr>
          <p:cNvSpPr/>
          <p:nvPr/>
        </p:nvSpPr>
        <p:spPr>
          <a:xfrm>
            <a:off x="8889477" y="697584"/>
            <a:ext cx="2406112" cy="3176832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E0F6930-3028-584B-8E2A-0BB79DD8A484}"/>
              </a:ext>
            </a:extLst>
          </p:cNvPr>
          <p:cNvSpPr/>
          <p:nvPr/>
        </p:nvSpPr>
        <p:spPr>
          <a:xfrm>
            <a:off x="6579909" y="3895978"/>
            <a:ext cx="1659118" cy="1571568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92744E9-C2DC-8D43-9792-B4730EC37524}"/>
              </a:ext>
            </a:extLst>
          </p:cNvPr>
          <p:cNvSpPr/>
          <p:nvPr/>
        </p:nvSpPr>
        <p:spPr>
          <a:xfrm>
            <a:off x="8239027" y="3895978"/>
            <a:ext cx="1329179" cy="1571568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9EA1423-D818-A74C-BC17-1E2C4544EFDD}"/>
              </a:ext>
            </a:extLst>
          </p:cNvPr>
          <p:cNvSpPr/>
          <p:nvPr/>
        </p:nvSpPr>
        <p:spPr>
          <a:xfrm>
            <a:off x="9568206" y="3895978"/>
            <a:ext cx="1727382" cy="1571568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3467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Implementierung – Funktionen</a:t>
            </a:r>
            <a:endParaRPr lang="de-DE" altLang="de-DE" dirty="0">
              <a:latin typeface="Arial" pitchFamily="34" charset="0"/>
            </a:endParaRPr>
          </a:p>
        </p:txBody>
      </p:sp>
      <p:sp>
        <p:nvSpPr>
          <p:cNvPr id="6147" name="Datumsplatzhalter 2"/>
          <p:cNvSpPr>
            <a:spLocks noGrp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A6548F-6A77-48A3-B923-7A8D8CC2BD5E}" type="datetime1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10.02.2020</a:t>
            </a:fld>
            <a:endParaRPr lang="de-DE" altLang="de-DE"/>
          </a:p>
        </p:txBody>
      </p:sp>
      <p:sp>
        <p:nvSpPr>
          <p:cNvPr id="6148" name="Foliennummernplatzhalter 3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/>
              <a:t>Seite </a:t>
            </a:r>
            <a:fld id="{774AB95E-8A86-426C-9DE7-327A22F025AC}" type="slidenum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de-DE" altLang="de-DE"/>
          </a:p>
        </p:txBody>
      </p:sp>
      <p:sp>
        <p:nvSpPr>
          <p:cNvPr id="6149" name="Inhaltsplatzhalter 11"/>
          <p:cNvSpPr>
            <a:spLocks noGrp="1"/>
          </p:cNvSpPr>
          <p:nvPr>
            <p:ph sz="quarter" idx="12"/>
          </p:nvPr>
        </p:nvSpPr>
        <p:spPr>
          <a:xfrm>
            <a:off x="1204913" y="1547813"/>
            <a:ext cx="10799762" cy="431958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DE" altLang="de-DE" dirty="0" err="1"/>
              <a:t>Matlab</a:t>
            </a:r>
            <a:r>
              <a:rPr lang="de-DE" altLang="de-DE" dirty="0"/>
              <a:t> Entwicklung</a:t>
            </a:r>
          </a:p>
          <a:p>
            <a:pPr marL="700088" lvl="1" indent="-342900"/>
            <a:r>
              <a:rPr lang="de-DE" altLang="de-DE" dirty="0"/>
              <a:t>Debugging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idx="13"/>
          </p:nvPr>
        </p:nvSpPr>
        <p:spPr>
          <a:xfrm>
            <a:off x="1206500" y="150813"/>
            <a:ext cx="10785475" cy="214312"/>
          </a:xfrm>
        </p:spPr>
        <p:txBody>
          <a:bodyPr rtlCol="0"/>
          <a:lstStyle/>
          <a:p>
            <a:pPr fontAlgn="auto">
              <a:spcBef>
                <a:spcPts val="0"/>
              </a:spcBef>
              <a:defRPr/>
            </a:pPr>
            <a:r>
              <a:rPr lang="de-DE" dirty="0"/>
              <a:t>Rafael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0B08F1D-5283-284E-B35F-B44298CDA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526" y="791369"/>
            <a:ext cx="8565449" cy="531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85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Implementierung – Funktionen</a:t>
            </a:r>
            <a:endParaRPr lang="de-DE" altLang="de-DE" dirty="0">
              <a:latin typeface="Arial" pitchFamily="34" charset="0"/>
            </a:endParaRPr>
          </a:p>
        </p:txBody>
      </p:sp>
      <p:sp>
        <p:nvSpPr>
          <p:cNvPr id="6147" name="Datumsplatzhalter 2"/>
          <p:cNvSpPr>
            <a:spLocks noGrp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A6548F-6A77-48A3-B923-7A8D8CC2BD5E}" type="datetime1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10.02.2020</a:t>
            </a:fld>
            <a:endParaRPr lang="de-DE" altLang="de-DE"/>
          </a:p>
        </p:txBody>
      </p:sp>
      <p:sp>
        <p:nvSpPr>
          <p:cNvPr id="6148" name="Foliennummernplatzhalter 3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/>
              <a:t>Seite </a:t>
            </a:r>
            <a:fld id="{774AB95E-8A86-426C-9DE7-327A22F025AC}" type="slidenum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de-DE" altLang="de-DE"/>
          </a:p>
        </p:txBody>
      </p:sp>
      <p:sp>
        <p:nvSpPr>
          <p:cNvPr id="6149" name="Inhaltsplatzhalter 11"/>
          <p:cNvSpPr>
            <a:spLocks noGrp="1"/>
          </p:cNvSpPr>
          <p:nvPr>
            <p:ph sz="quarter" idx="12"/>
          </p:nvPr>
        </p:nvSpPr>
        <p:spPr>
          <a:xfrm>
            <a:off x="1204913" y="1547813"/>
            <a:ext cx="10799762" cy="431958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4 „Baustellen“</a:t>
            </a:r>
          </a:p>
          <a:p>
            <a:pPr marL="700088" lvl="1" indent="-342900"/>
            <a:r>
              <a:rPr lang="de-DE" altLang="de-DE" dirty="0" err="1"/>
              <a:t>Matlab</a:t>
            </a:r>
            <a:r>
              <a:rPr lang="de-DE" altLang="de-DE" dirty="0"/>
              <a:t> Bild-Registrierung</a:t>
            </a:r>
          </a:p>
          <a:p>
            <a:pPr marL="700088" lvl="1" indent="-342900"/>
            <a:r>
              <a:rPr lang="de-DE" altLang="de-DE" dirty="0"/>
              <a:t>Adaptive Kernel Regression</a:t>
            </a:r>
          </a:p>
          <a:p>
            <a:pPr marL="1057275" lvl="3" indent="-342900"/>
            <a:r>
              <a:rPr lang="de-DE" altLang="de-DE" dirty="0"/>
              <a:t>Statisch</a:t>
            </a:r>
          </a:p>
          <a:p>
            <a:pPr marL="1057275" lvl="3" indent="-342900"/>
            <a:r>
              <a:rPr lang="de-DE" altLang="de-DE" dirty="0"/>
              <a:t>Dynamisch</a:t>
            </a:r>
          </a:p>
          <a:p>
            <a:pPr marL="700088" lvl="1" indent="-342900"/>
            <a:r>
              <a:rPr lang="de-DE" altLang="de-DE" dirty="0"/>
              <a:t>Robust Super-Resolution (Fix)</a:t>
            </a:r>
          </a:p>
          <a:p>
            <a:pPr marL="700088" lvl="1" indent="-342900"/>
            <a:r>
              <a:rPr lang="de-DE" altLang="de-DE" dirty="0"/>
              <a:t>Bild-Registrierung LK Affine</a:t>
            </a:r>
          </a:p>
          <a:p>
            <a:pPr marL="1057275" lvl="3" indent="-342900"/>
            <a:r>
              <a:rPr lang="de-DE" altLang="de-DE" dirty="0"/>
              <a:t>Teil 1 (Fix)</a:t>
            </a:r>
          </a:p>
          <a:p>
            <a:pPr marL="342900" indent="-342900">
              <a:buFont typeface="Wingdings" pitchFamily="2" charset="2"/>
              <a:buChar char="§"/>
            </a:pPr>
            <a:endParaRPr lang="de-DE" alt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idx="13"/>
          </p:nvPr>
        </p:nvSpPr>
        <p:spPr>
          <a:xfrm>
            <a:off x="1206500" y="150813"/>
            <a:ext cx="10785475" cy="214312"/>
          </a:xfrm>
        </p:spPr>
        <p:txBody>
          <a:bodyPr rtlCol="0"/>
          <a:lstStyle/>
          <a:p>
            <a:pPr fontAlgn="auto">
              <a:spcBef>
                <a:spcPts val="0"/>
              </a:spcBef>
              <a:defRPr/>
            </a:pPr>
            <a:r>
              <a:rPr lang="de-DE" dirty="0"/>
              <a:t>Rafael</a:t>
            </a:r>
          </a:p>
        </p:txBody>
      </p:sp>
    </p:spTree>
    <p:extLst>
      <p:ext uri="{BB962C8B-B14F-4D97-AF65-F5344CB8AC3E}">
        <p14:creationId xmlns:p14="http://schemas.microsoft.com/office/powerpoint/2010/main" val="3899596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Implementierung – Funktionen</a:t>
            </a:r>
            <a:endParaRPr lang="de-DE" altLang="de-DE" dirty="0">
              <a:latin typeface="Arial" pitchFamily="34" charset="0"/>
            </a:endParaRPr>
          </a:p>
        </p:txBody>
      </p:sp>
      <p:sp>
        <p:nvSpPr>
          <p:cNvPr id="6147" name="Datumsplatzhalter 2"/>
          <p:cNvSpPr>
            <a:spLocks noGrp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A6548F-6A77-48A3-B923-7A8D8CC2BD5E}" type="datetime1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10.02.2020</a:t>
            </a:fld>
            <a:endParaRPr lang="de-DE" altLang="de-DE"/>
          </a:p>
        </p:txBody>
      </p:sp>
      <p:sp>
        <p:nvSpPr>
          <p:cNvPr id="6148" name="Foliennummernplatzhalter 3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/>
              <a:t>Seite </a:t>
            </a:r>
            <a:fld id="{774AB95E-8A86-426C-9DE7-327A22F025AC}" type="slidenum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de-DE" altLang="de-DE"/>
          </a:p>
        </p:txBody>
      </p:sp>
      <p:sp>
        <p:nvSpPr>
          <p:cNvPr id="6149" name="Inhaltsplatzhalter 11"/>
          <p:cNvSpPr>
            <a:spLocks noGrp="1"/>
          </p:cNvSpPr>
          <p:nvPr>
            <p:ph sz="quarter" idx="12"/>
          </p:nvPr>
        </p:nvSpPr>
        <p:spPr>
          <a:xfrm>
            <a:off x="1204913" y="1547813"/>
            <a:ext cx="10799762" cy="431958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DE" altLang="de-DE" dirty="0" err="1"/>
              <a:t>Matlab</a:t>
            </a:r>
            <a:r>
              <a:rPr lang="de-DE" altLang="de-DE" dirty="0"/>
              <a:t> Bild-Registrierung</a:t>
            </a:r>
          </a:p>
          <a:p>
            <a:pPr marL="700088" lvl="1" indent="-342900"/>
            <a:r>
              <a:rPr lang="de-DE" altLang="de-DE" dirty="0" err="1"/>
              <a:t>imregconfig</a:t>
            </a:r>
            <a:r>
              <a:rPr lang="de-DE" altLang="de-DE" dirty="0"/>
              <a:t>()</a:t>
            </a:r>
          </a:p>
          <a:p>
            <a:pPr marL="700088" lvl="1" indent="-342900"/>
            <a:r>
              <a:rPr lang="de-DE" altLang="de-DE" dirty="0" err="1"/>
              <a:t>imregtform</a:t>
            </a:r>
            <a:r>
              <a:rPr lang="de-DE" altLang="de-DE" dirty="0"/>
              <a:t>()</a:t>
            </a:r>
          </a:p>
          <a:p>
            <a:pPr marL="700088" lvl="1" indent="-342900"/>
            <a:r>
              <a:rPr lang="de-DE" altLang="de-DE" dirty="0" err="1"/>
              <a:t>imregister</a:t>
            </a:r>
            <a:r>
              <a:rPr lang="de-DE" altLang="de-DE" dirty="0"/>
              <a:t>()</a:t>
            </a:r>
          </a:p>
          <a:p>
            <a:pPr marL="342900" indent="-342900">
              <a:buFont typeface="Wingdings" pitchFamily="2" charset="2"/>
              <a:buChar char="§"/>
            </a:pPr>
            <a:endParaRPr lang="de-DE" alt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idx="13"/>
          </p:nvPr>
        </p:nvSpPr>
        <p:spPr>
          <a:xfrm>
            <a:off x="1206500" y="150813"/>
            <a:ext cx="10785475" cy="214312"/>
          </a:xfrm>
        </p:spPr>
        <p:txBody>
          <a:bodyPr rtlCol="0"/>
          <a:lstStyle/>
          <a:p>
            <a:pPr fontAlgn="auto">
              <a:spcBef>
                <a:spcPts val="0"/>
              </a:spcBef>
              <a:defRPr/>
            </a:pPr>
            <a:r>
              <a:rPr lang="de-DE" dirty="0"/>
              <a:t>Rafael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8CC71A4-CEE7-BE4D-92A7-A02BAEFD23A3}"/>
              </a:ext>
            </a:extLst>
          </p:cNvPr>
          <p:cNvGrpSpPr/>
          <p:nvPr/>
        </p:nvGrpSpPr>
        <p:grpSpPr>
          <a:xfrm>
            <a:off x="3764266" y="2104549"/>
            <a:ext cx="6352855" cy="3206114"/>
            <a:chOff x="1549574" y="2423331"/>
            <a:chExt cx="6352855" cy="3206114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11CB7AD6-50E0-8D48-9B93-B132DF70B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9574" y="2423331"/>
              <a:ext cx="6352855" cy="320611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7" name="Gerade Verbindung 6">
              <a:extLst>
                <a:ext uri="{FF2B5EF4-FFF2-40B4-BE49-F238E27FC236}">
                  <a16:creationId xmlns:a16="http://schemas.microsoft.com/office/drawing/2014/main" id="{0ED11981-4869-8144-88D9-437FB6980E2A}"/>
                </a:ext>
              </a:extLst>
            </p:cNvPr>
            <p:cNvCxnSpPr>
              <a:cxnSpLocks/>
            </p:cNvCxnSpPr>
            <p:nvPr/>
          </p:nvCxnSpPr>
          <p:spPr>
            <a:xfrm>
              <a:off x="3842159" y="3154261"/>
              <a:ext cx="822120" cy="0"/>
            </a:xfrm>
            <a:prstGeom prst="line">
              <a:avLst/>
            </a:prstGeom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>
              <a:extLst>
                <a:ext uri="{FF2B5EF4-FFF2-40B4-BE49-F238E27FC236}">
                  <a16:creationId xmlns:a16="http://schemas.microsoft.com/office/drawing/2014/main" id="{09073CC2-6986-AB4B-9C45-4B715508CD68}"/>
                </a:ext>
              </a:extLst>
            </p:cNvPr>
            <p:cNvCxnSpPr>
              <a:cxnSpLocks/>
            </p:cNvCxnSpPr>
            <p:nvPr/>
          </p:nvCxnSpPr>
          <p:spPr>
            <a:xfrm>
              <a:off x="2862044" y="4455953"/>
              <a:ext cx="787169" cy="0"/>
            </a:xfrm>
            <a:prstGeom prst="line">
              <a:avLst/>
            </a:prstGeom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5336C149-C89E-3544-9BD8-18DD1B492B1F}"/>
                </a:ext>
              </a:extLst>
            </p:cNvPr>
            <p:cNvCxnSpPr>
              <a:cxnSpLocks/>
            </p:cNvCxnSpPr>
            <p:nvPr/>
          </p:nvCxnSpPr>
          <p:spPr>
            <a:xfrm>
              <a:off x="3363987" y="5036191"/>
              <a:ext cx="746620" cy="0"/>
            </a:xfrm>
            <a:prstGeom prst="line">
              <a:avLst/>
            </a:prstGeom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3577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Implementierung – Funktionen</a:t>
            </a:r>
            <a:endParaRPr lang="de-DE" altLang="de-DE" dirty="0">
              <a:latin typeface="Arial" pitchFamily="34" charset="0"/>
            </a:endParaRPr>
          </a:p>
        </p:txBody>
      </p:sp>
      <p:sp>
        <p:nvSpPr>
          <p:cNvPr id="6147" name="Datumsplatzhalter 2"/>
          <p:cNvSpPr>
            <a:spLocks noGrp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A6548F-6A77-48A3-B923-7A8D8CC2BD5E}" type="datetime1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10.02.2020</a:t>
            </a:fld>
            <a:endParaRPr lang="de-DE" altLang="de-DE"/>
          </a:p>
        </p:txBody>
      </p:sp>
      <p:sp>
        <p:nvSpPr>
          <p:cNvPr id="6148" name="Foliennummernplatzhalter 3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/>
              <a:t>Seite </a:t>
            </a:r>
            <a:fld id="{774AB95E-8A86-426C-9DE7-327A22F025AC}" type="slidenum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de-DE" altLang="de-DE"/>
          </a:p>
        </p:txBody>
      </p:sp>
      <p:sp>
        <p:nvSpPr>
          <p:cNvPr id="6149" name="Inhaltsplatzhalter 11"/>
          <p:cNvSpPr>
            <a:spLocks noGrp="1"/>
          </p:cNvSpPr>
          <p:nvPr>
            <p:ph sz="quarter" idx="12"/>
          </p:nvPr>
        </p:nvSpPr>
        <p:spPr>
          <a:xfrm>
            <a:off x="1204913" y="1547813"/>
            <a:ext cx="10799762" cy="431958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Adaptive Kernel Regression (statisch)</a:t>
            </a:r>
          </a:p>
          <a:p>
            <a:pPr marL="700088" lvl="1" indent="-342900"/>
            <a:r>
              <a:rPr lang="de-DE" altLang="de-DE" dirty="0"/>
              <a:t>Übergabe-Parameter: LR-Stack</a:t>
            </a:r>
          </a:p>
          <a:p>
            <a:pPr marL="700088" lvl="1" indent="-342900"/>
            <a:r>
              <a:rPr lang="de-DE" altLang="de-DE" dirty="0"/>
              <a:t>Rückgabe-Wert: HR-Bild</a:t>
            </a:r>
          </a:p>
          <a:p>
            <a:pPr marL="342900" indent="-342900">
              <a:buFont typeface="Wingdings" pitchFamily="2" charset="2"/>
              <a:buChar char="§"/>
            </a:pPr>
            <a:endParaRPr lang="de-DE" alt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idx="13"/>
          </p:nvPr>
        </p:nvSpPr>
        <p:spPr>
          <a:xfrm>
            <a:off x="1206500" y="150813"/>
            <a:ext cx="10785475" cy="214312"/>
          </a:xfrm>
        </p:spPr>
        <p:txBody>
          <a:bodyPr rtlCol="0"/>
          <a:lstStyle/>
          <a:p>
            <a:pPr fontAlgn="auto">
              <a:spcBef>
                <a:spcPts val="0"/>
              </a:spcBef>
              <a:defRPr/>
            </a:pPr>
            <a:r>
              <a:rPr lang="de-DE" dirty="0"/>
              <a:t>Rafael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A4C2054-9E41-074A-82D0-7DEEC6EF3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297" y="2703322"/>
            <a:ext cx="8563659" cy="30632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1127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Implementierung – Funktionen</a:t>
            </a:r>
            <a:endParaRPr lang="de-DE" altLang="de-DE" dirty="0">
              <a:latin typeface="Arial" pitchFamily="34" charset="0"/>
            </a:endParaRPr>
          </a:p>
        </p:txBody>
      </p:sp>
      <p:sp>
        <p:nvSpPr>
          <p:cNvPr id="6147" name="Datumsplatzhalter 2"/>
          <p:cNvSpPr>
            <a:spLocks noGrp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A6548F-6A77-48A3-B923-7A8D8CC2BD5E}" type="datetime1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10.02.2020</a:t>
            </a:fld>
            <a:endParaRPr lang="de-DE" altLang="de-DE"/>
          </a:p>
        </p:txBody>
      </p:sp>
      <p:sp>
        <p:nvSpPr>
          <p:cNvPr id="6148" name="Foliennummernplatzhalter 3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/>
              <a:t>Seite </a:t>
            </a:r>
            <a:fld id="{774AB95E-8A86-426C-9DE7-327A22F025AC}" type="slidenum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de-DE" altLang="de-DE"/>
          </a:p>
        </p:txBody>
      </p:sp>
      <p:sp>
        <p:nvSpPr>
          <p:cNvPr id="6149" name="Inhaltsplatzhalter 11"/>
          <p:cNvSpPr>
            <a:spLocks noGrp="1"/>
          </p:cNvSpPr>
          <p:nvPr>
            <p:ph sz="quarter" idx="12"/>
          </p:nvPr>
        </p:nvSpPr>
        <p:spPr>
          <a:xfrm>
            <a:off x="1204913" y="1547813"/>
            <a:ext cx="10799762" cy="431958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Adaptive Kernel Regression (dynamisch)</a:t>
            </a:r>
          </a:p>
          <a:p>
            <a:pPr marL="700088" lvl="1" indent="-342900"/>
            <a:r>
              <a:rPr lang="de-DE" altLang="de-DE" dirty="0"/>
              <a:t>s = Frame-Anzahl, f = Skalierungs-Faktor</a:t>
            </a:r>
          </a:p>
          <a:p>
            <a:pPr marL="700088" lvl="1" indent="-342900"/>
            <a:r>
              <a:rPr lang="de-DE" altLang="de-DE" dirty="0" err="1"/>
              <a:t>line</a:t>
            </a:r>
            <a:r>
              <a:rPr lang="de-DE" altLang="de-DE" dirty="0"/>
              <a:t> = </a:t>
            </a:r>
            <a:r>
              <a:rPr lang="de-DE" altLang="de-DE" dirty="0" err="1"/>
              <a:t>Zeilenmodifikator</a:t>
            </a:r>
            <a:r>
              <a:rPr lang="de-DE" altLang="de-DE" dirty="0"/>
              <a:t>, </a:t>
            </a:r>
            <a:r>
              <a:rPr lang="de-DE" altLang="de-DE" dirty="0" err="1"/>
              <a:t>idx</a:t>
            </a:r>
            <a:r>
              <a:rPr lang="de-DE" altLang="de-DE" dirty="0"/>
              <a:t> = </a:t>
            </a:r>
            <a:r>
              <a:rPr lang="de-DE" altLang="de-DE" dirty="0" err="1"/>
              <a:t>Spaltenmodifikator</a:t>
            </a:r>
            <a:endParaRPr lang="de-DE" altLang="de-DE" dirty="0"/>
          </a:p>
          <a:p>
            <a:pPr marL="342900" indent="-342900">
              <a:buFont typeface="Wingdings" pitchFamily="2" charset="2"/>
              <a:buChar char="§"/>
            </a:pPr>
            <a:endParaRPr lang="de-DE" alt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idx="13"/>
          </p:nvPr>
        </p:nvSpPr>
        <p:spPr>
          <a:xfrm>
            <a:off x="1206500" y="150813"/>
            <a:ext cx="10785475" cy="214312"/>
          </a:xfrm>
        </p:spPr>
        <p:txBody>
          <a:bodyPr rtlCol="0"/>
          <a:lstStyle/>
          <a:p>
            <a:pPr fontAlgn="auto">
              <a:spcBef>
                <a:spcPts val="0"/>
              </a:spcBef>
              <a:defRPr/>
            </a:pPr>
            <a:r>
              <a:rPr lang="de-DE" dirty="0"/>
              <a:t>Rafael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06EBC6E-F2A4-5E42-93A6-4E8C9C9C9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130" y="2781906"/>
            <a:ext cx="8718958" cy="29426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7898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Implementierung – Funktionen</a:t>
            </a:r>
            <a:endParaRPr lang="de-DE" altLang="de-DE" dirty="0">
              <a:latin typeface="Arial" pitchFamily="34" charset="0"/>
            </a:endParaRPr>
          </a:p>
        </p:txBody>
      </p:sp>
      <p:sp>
        <p:nvSpPr>
          <p:cNvPr id="6147" name="Datumsplatzhalter 2"/>
          <p:cNvSpPr>
            <a:spLocks noGrp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A6548F-6A77-48A3-B923-7A8D8CC2BD5E}" type="datetime1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10.02.2020</a:t>
            </a:fld>
            <a:endParaRPr lang="de-DE" altLang="de-DE"/>
          </a:p>
        </p:txBody>
      </p:sp>
      <p:sp>
        <p:nvSpPr>
          <p:cNvPr id="6148" name="Foliennummernplatzhalter 3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/>
              <a:t>Seite </a:t>
            </a:r>
            <a:fld id="{774AB95E-8A86-426C-9DE7-327A22F025AC}" type="slidenum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de-DE" altLang="de-DE"/>
          </a:p>
        </p:txBody>
      </p:sp>
      <p:sp>
        <p:nvSpPr>
          <p:cNvPr id="6149" name="Inhaltsplatzhalter 11"/>
          <p:cNvSpPr>
            <a:spLocks noGrp="1"/>
          </p:cNvSpPr>
          <p:nvPr>
            <p:ph sz="quarter" idx="12"/>
          </p:nvPr>
        </p:nvSpPr>
        <p:spPr>
          <a:xfrm>
            <a:off x="1204913" y="1547813"/>
            <a:ext cx="3702647" cy="431958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Robust SR</a:t>
            </a:r>
          </a:p>
          <a:p>
            <a:pPr marL="700088" lvl="1" indent="-342900"/>
            <a:r>
              <a:rPr lang="de-DE" altLang="de-DE" dirty="0"/>
              <a:t>HR-Schätzung als Übergabe</a:t>
            </a:r>
          </a:p>
          <a:p>
            <a:pPr marL="700088" lvl="1" indent="-342900"/>
            <a:r>
              <a:rPr lang="de-DE" altLang="de-DE" dirty="0"/>
              <a:t>Funktioniert erst wenn Fast Robust einmal gelaufen ist</a:t>
            </a:r>
          </a:p>
          <a:p>
            <a:pPr marL="342900" indent="-342900">
              <a:buFont typeface="Wingdings" pitchFamily="2" charset="2"/>
              <a:buChar char="§"/>
            </a:pPr>
            <a:endParaRPr lang="de-DE" altLang="de-DE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Fast Robust SR</a:t>
            </a:r>
          </a:p>
          <a:p>
            <a:pPr marL="700088" lvl="1" indent="-342900"/>
            <a:r>
              <a:rPr lang="de-DE" altLang="de-DE" dirty="0"/>
              <a:t>HR-Schätzung wird berechnet bei jedem Funktionsaufruf</a:t>
            </a:r>
          </a:p>
          <a:p>
            <a:pPr marL="700088" lvl="1" indent="-342900"/>
            <a:endParaRPr lang="de-DE" altLang="de-DE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Extraktion der Funktion </a:t>
            </a:r>
            <a:r>
              <a:rPr lang="de-DE" altLang="de-DE" dirty="0" err="1"/>
              <a:t>MedianAndShift</a:t>
            </a:r>
            <a:r>
              <a:rPr lang="de-DE" altLang="de-DE" dirty="0"/>
              <a:t>()</a:t>
            </a:r>
          </a:p>
          <a:p>
            <a:pPr marL="700088" lvl="1" indent="-342900"/>
            <a:r>
              <a:rPr lang="de-DE" altLang="de-DE" dirty="0"/>
              <a:t>Übergabe an SR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idx="13"/>
          </p:nvPr>
        </p:nvSpPr>
        <p:spPr>
          <a:xfrm>
            <a:off x="1206500" y="150813"/>
            <a:ext cx="10785475" cy="214312"/>
          </a:xfrm>
        </p:spPr>
        <p:txBody>
          <a:bodyPr rtlCol="0"/>
          <a:lstStyle/>
          <a:p>
            <a:pPr fontAlgn="auto">
              <a:spcBef>
                <a:spcPts val="0"/>
              </a:spcBef>
              <a:defRPr/>
            </a:pPr>
            <a:r>
              <a:rPr lang="de-DE" dirty="0"/>
              <a:t>Rafael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AE6FB7D-A0BE-3948-9E30-87EB46AA94B6}"/>
              </a:ext>
            </a:extLst>
          </p:cNvPr>
          <p:cNvGrpSpPr/>
          <p:nvPr/>
        </p:nvGrpSpPr>
        <p:grpSpPr>
          <a:xfrm>
            <a:off x="5629012" y="1054100"/>
            <a:ext cx="5775995" cy="1951467"/>
            <a:chOff x="5629012" y="1054100"/>
            <a:chExt cx="5775995" cy="1951467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8DA8AABF-AE22-1D44-A5FF-D9612D9CD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29012" y="1054100"/>
              <a:ext cx="5775995" cy="195146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AE8D0472-BBC4-654E-8211-1C1B6B647106}"/>
                </a:ext>
              </a:extLst>
            </p:cNvPr>
            <p:cNvCxnSpPr/>
            <p:nvPr/>
          </p:nvCxnSpPr>
          <p:spPr>
            <a:xfrm>
              <a:off x="8061820" y="1208015"/>
              <a:ext cx="293615" cy="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C6A2FFAF-3493-E843-A744-83A286CEE22A}"/>
              </a:ext>
            </a:extLst>
          </p:cNvPr>
          <p:cNvGrpSpPr/>
          <p:nvPr/>
        </p:nvGrpSpPr>
        <p:grpSpPr>
          <a:xfrm>
            <a:off x="4131169" y="3178537"/>
            <a:ext cx="7273838" cy="2515892"/>
            <a:chOff x="4131169" y="3178537"/>
            <a:chExt cx="7273838" cy="2515892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B7463AEE-5B63-8E45-9396-74044E1D5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1169" y="3178537"/>
              <a:ext cx="7273838" cy="251589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14" name="Gerade Verbindung 13">
              <a:extLst>
                <a:ext uri="{FF2B5EF4-FFF2-40B4-BE49-F238E27FC236}">
                  <a16:creationId xmlns:a16="http://schemas.microsoft.com/office/drawing/2014/main" id="{F74C4FDD-828B-A744-97B0-50ABF8CD4A99}"/>
                </a:ext>
              </a:extLst>
            </p:cNvPr>
            <p:cNvCxnSpPr>
              <a:cxnSpLocks/>
            </p:cNvCxnSpPr>
            <p:nvPr/>
          </p:nvCxnSpPr>
          <p:spPr>
            <a:xfrm>
              <a:off x="4623732" y="4204282"/>
              <a:ext cx="543886" cy="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15">
              <a:extLst>
                <a:ext uri="{FF2B5EF4-FFF2-40B4-BE49-F238E27FC236}">
                  <a16:creationId xmlns:a16="http://schemas.microsoft.com/office/drawing/2014/main" id="{04F8C08E-1CBC-D446-A428-6BBB5947FDA4}"/>
                </a:ext>
              </a:extLst>
            </p:cNvPr>
            <p:cNvCxnSpPr>
              <a:cxnSpLocks/>
            </p:cNvCxnSpPr>
            <p:nvPr/>
          </p:nvCxnSpPr>
          <p:spPr>
            <a:xfrm>
              <a:off x="5117982" y="3777842"/>
              <a:ext cx="1022059" cy="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3622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Aufgabenstellung</a:t>
            </a:r>
            <a:endParaRPr lang="de-DE" altLang="de-DE">
              <a:latin typeface="Arial" pitchFamily="34" charset="0"/>
            </a:endParaRPr>
          </a:p>
        </p:txBody>
      </p:sp>
      <p:sp>
        <p:nvSpPr>
          <p:cNvPr id="6147" name="Datumsplatzhalter 2"/>
          <p:cNvSpPr>
            <a:spLocks noGrp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A6548F-6A77-48A3-B923-7A8D8CC2BD5E}" type="datetime1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10.02.2020</a:t>
            </a:fld>
            <a:endParaRPr lang="de-DE" altLang="de-DE"/>
          </a:p>
        </p:txBody>
      </p:sp>
      <p:sp>
        <p:nvSpPr>
          <p:cNvPr id="6148" name="Foliennummernplatzhalter 3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/>
              <a:t>Seite </a:t>
            </a:r>
            <a:fld id="{774AB95E-8A86-426C-9DE7-327A22F025AC}" type="slidenum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de-DE" altLang="de-DE"/>
          </a:p>
        </p:txBody>
      </p:sp>
      <p:sp>
        <p:nvSpPr>
          <p:cNvPr id="6149" name="Inhaltsplatzhalter 11"/>
          <p:cNvSpPr>
            <a:spLocks noGrp="1"/>
          </p:cNvSpPr>
          <p:nvPr>
            <p:ph sz="quarter" idx="12"/>
          </p:nvPr>
        </p:nvSpPr>
        <p:spPr>
          <a:xfrm>
            <a:off x="1204913" y="1547813"/>
            <a:ext cx="10799762" cy="431958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DE" altLang="de-DE"/>
              <a:t>Entwicklung eines “einfachen“ Multi-Frame SR-Tools in </a:t>
            </a:r>
            <a:r>
              <a:rPr lang="de-DE" altLang="de-DE" err="1"/>
              <a:t>Matlab</a:t>
            </a:r>
            <a:r>
              <a:rPr lang="de-DE" altLang="de-DE"/>
              <a:t> (Gesichter, Schrift)</a:t>
            </a:r>
          </a:p>
          <a:p>
            <a:pPr marL="700088" lvl="1" indent="-342900"/>
            <a:r>
              <a:rPr lang="de-DE" altLang="de-DE"/>
              <a:t>Bildregistrierung mit Translation, Rotation und Zoom</a:t>
            </a:r>
          </a:p>
          <a:p>
            <a:pPr marL="700088" lvl="1" indent="-342900"/>
            <a:r>
              <a:rPr lang="de-DE" altLang="de-DE"/>
              <a:t>Umsetzung in </a:t>
            </a:r>
            <a:r>
              <a:rPr lang="de-DE" altLang="de-DE" err="1"/>
              <a:t>Matlab</a:t>
            </a:r>
            <a:endParaRPr lang="de-DE" altLang="de-DE"/>
          </a:p>
          <a:p>
            <a:pPr marL="700088" lvl="1" indent="-342900"/>
            <a:r>
              <a:rPr lang="de-DE" altLang="de-DE"/>
              <a:t>Einfaches GUI</a:t>
            </a:r>
          </a:p>
          <a:p>
            <a:pPr marL="700088" lvl="1" indent="-342900"/>
            <a:r>
              <a:rPr lang="de-DE" altLang="de-DE"/>
              <a:t>Auswahl, Recherche und ggf. Erstellung von Testsequenzen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idx="13"/>
          </p:nvPr>
        </p:nvSpPr>
        <p:spPr>
          <a:xfrm>
            <a:off x="1206500" y="150813"/>
            <a:ext cx="10785475" cy="214312"/>
          </a:xfrm>
        </p:spPr>
        <p:txBody>
          <a:bodyPr rtlCol="0"/>
          <a:lstStyle/>
          <a:p>
            <a:pPr fontAlgn="auto">
              <a:spcBef>
                <a:spcPts val="0"/>
              </a:spcBef>
              <a:defRPr/>
            </a:pPr>
            <a:r>
              <a:rPr lang="de-DE" dirty="0"/>
              <a:t>Wer </a:t>
            </a:r>
            <a:r>
              <a:rPr lang="de-DE" dirty="0" err="1"/>
              <a:t>machts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06499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Implementierung – Funktionen</a:t>
            </a:r>
            <a:endParaRPr lang="de-DE" altLang="de-DE" dirty="0">
              <a:latin typeface="Arial" pitchFamily="34" charset="0"/>
            </a:endParaRPr>
          </a:p>
        </p:txBody>
      </p:sp>
      <p:sp>
        <p:nvSpPr>
          <p:cNvPr id="6147" name="Datumsplatzhalter 2"/>
          <p:cNvSpPr>
            <a:spLocks noGrp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A6548F-6A77-48A3-B923-7A8D8CC2BD5E}" type="datetime1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10.02.2020</a:t>
            </a:fld>
            <a:endParaRPr lang="de-DE" altLang="de-DE"/>
          </a:p>
        </p:txBody>
      </p:sp>
      <p:sp>
        <p:nvSpPr>
          <p:cNvPr id="6148" name="Foliennummernplatzhalter 3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/>
              <a:t>Seite </a:t>
            </a:r>
            <a:fld id="{774AB95E-8A86-426C-9DE7-327A22F025AC}" type="slidenum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de-DE" altLang="de-DE"/>
          </a:p>
        </p:txBody>
      </p:sp>
      <p:sp>
        <p:nvSpPr>
          <p:cNvPr id="6149" name="Inhaltsplatzhalter 11"/>
          <p:cNvSpPr>
            <a:spLocks noGrp="1"/>
          </p:cNvSpPr>
          <p:nvPr>
            <p:ph sz="quarter" idx="12"/>
          </p:nvPr>
        </p:nvSpPr>
        <p:spPr>
          <a:xfrm>
            <a:off x="1204913" y="1547813"/>
            <a:ext cx="10799762" cy="431958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Bild-Registrierung LK Affine (Teil 1)</a:t>
            </a:r>
          </a:p>
          <a:p>
            <a:pPr marL="700088" lvl="1" indent="-342900"/>
            <a:r>
              <a:rPr lang="de-DE" altLang="de-DE" dirty="0"/>
              <a:t>Nur Anwendung der Transformation auf LR-Stack</a:t>
            </a:r>
          </a:p>
          <a:p>
            <a:pPr marL="1057275" lvl="3" indent="-342900"/>
            <a:r>
              <a:rPr lang="de-DE" altLang="de-DE" dirty="0"/>
              <a:t>Anzeigen der einzelnen Frames des LR-Stack</a:t>
            </a:r>
          </a:p>
          <a:p>
            <a:pPr marL="700088" lvl="1" indent="-342900"/>
            <a:r>
              <a:rPr lang="de-DE" altLang="de-DE" dirty="0"/>
              <a:t>Rückgabe von Transformations-Matrix und LR-Stack an SR-Algorithmus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idx="13"/>
          </p:nvPr>
        </p:nvSpPr>
        <p:spPr>
          <a:xfrm>
            <a:off x="1206500" y="150813"/>
            <a:ext cx="10785475" cy="214312"/>
          </a:xfrm>
        </p:spPr>
        <p:txBody>
          <a:bodyPr rtlCol="0"/>
          <a:lstStyle/>
          <a:p>
            <a:pPr fontAlgn="auto">
              <a:spcBef>
                <a:spcPts val="0"/>
              </a:spcBef>
              <a:defRPr/>
            </a:pPr>
            <a:r>
              <a:rPr lang="de-DE" dirty="0"/>
              <a:t>Rafael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55A184C-C9F1-584D-89BC-0CB986F92658}"/>
              </a:ext>
            </a:extLst>
          </p:cNvPr>
          <p:cNvGrpSpPr/>
          <p:nvPr/>
        </p:nvGrpSpPr>
        <p:grpSpPr>
          <a:xfrm>
            <a:off x="1560350" y="3048620"/>
            <a:ext cx="6469077" cy="2692712"/>
            <a:chOff x="4630722" y="2819088"/>
            <a:chExt cx="6469077" cy="2692712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15C52BC9-1EB0-B14F-B9F4-770E92354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30722" y="2819088"/>
              <a:ext cx="6469077" cy="269271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5" name="Gerade Verbindung 4">
              <a:extLst>
                <a:ext uri="{FF2B5EF4-FFF2-40B4-BE49-F238E27FC236}">
                  <a16:creationId xmlns:a16="http://schemas.microsoft.com/office/drawing/2014/main" id="{8B4FBE49-AC58-CF43-AC6D-989106AB79F3}"/>
                </a:ext>
              </a:extLst>
            </p:cNvPr>
            <p:cNvCxnSpPr/>
            <p:nvPr/>
          </p:nvCxnSpPr>
          <p:spPr>
            <a:xfrm>
              <a:off x="5259897" y="5075339"/>
              <a:ext cx="1770077" cy="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A8BA36A5-A963-7042-8DE6-CE961EF4ED13}"/>
                </a:ext>
              </a:extLst>
            </p:cNvPr>
            <p:cNvCxnSpPr>
              <a:cxnSpLocks/>
            </p:cNvCxnSpPr>
            <p:nvPr/>
          </p:nvCxnSpPr>
          <p:spPr>
            <a:xfrm>
              <a:off x="5259897" y="5345185"/>
              <a:ext cx="1577131" cy="0"/>
            </a:xfrm>
            <a:prstGeom prst="line">
              <a:avLst/>
            </a:prstGeom>
            <a:ln w="28575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905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Implementierung – neue GUI</a:t>
            </a:r>
            <a:endParaRPr lang="de-DE" altLang="de-DE" dirty="0">
              <a:latin typeface="Arial" pitchFamily="34" charset="0"/>
            </a:endParaRPr>
          </a:p>
        </p:txBody>
      </p:sp>
      <p:sp>
        <p:nvSpPr>
          <p:cNvPr id="6147" name="Datumsplatzhalter 2"/>
          <p:cNvSpPr>
            <a:spLocks noGrp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A6548F-6A77-48A3-B923-7A8D8CC2BD5E}" type="datetime1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10.02.2020</a:t>
            </a:fld>
            <a:endParaRPr lang="de-DE" altLang="de-DE"/>
          </a:p>
        </p:txBody>
      </p:sp>
      <p:sp>
        <p:nvSpPr>
          <p:cNvPr id="6148" name="Foliennummernplatzhalter 3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/>
              <a:t>Seite </a:t>
            </a:r>
            <a:fld id="{774AB95E-8A86-426C-9DE7-327A22F025AC}" type="slidenum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de-DE" altLang="de-DE"/>
          </a:p>
        </p:txBody>
      </p:sp>
      <p:sp>
        <p:nvSpPr>
          <p:cNvPr id="6149" name="Inhaltsplatzhalter 11"/>
          <p:cNvSpPr>
            <a:spLocks noGrp="1"/>
          </p:cNvSpPr>
          <p:nvPr>
            <p:ph sz="quarter" idx="12"/>
          </p:nvPr>
        </p:nvSpPr>
        <p:spPr>
          <a:xfrm>
            <a:off x="1204913" y="1547813"/>
            <a:ext cx="10799762" cy="431958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Probleme mit GUI auf Basis von GUIDE-Editor</a:t>
            </a:r>
          </a:p>
          <a:p>
            <a:pPr marL="700088" lvl="1" indent="-342900"/>
            <a:r>
              <a:rPr lang="de-DE" altLang="de-DE" dirty="0"/>
              <a:t>Nicht performant (GUI hängt bei Radio-Buttons)</a:t>
            </a:r>
          </a:p>
          <a:p>
            <a:pPr marL="700088" lvl="1" indent="-342900"/>
            <a:r>
              <a:rPr lang="de-DE" altLang="de-DE" dirty="0"/>
              <a:t>Unübersichtliche Code-Struktur</a:t>
            </a:r>
          </a:p>
          <a:p>
            <a:pPr marL="700088" lvl="1" indent="-342900"/>
            <a:r>
              <a:rPr lang="de-DE" altLang="de-DE" dirty="0"/>
              <a:t>Wird in nächstem Release entfernt</a:t>
            </a:r>
          </a:p>
          <a:p>
            <a:pPr marL="700088" lvl="1" indent="-342900"/>
            <a:endParaRPr lang="de-DE" altLang="de-DE" dirty="0"/>
          </a:p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Neue </a:t>
            </a:r>
            <a:r>
              <a:rPr lang="de-DE" altLang="de-DE" dirty="0" err="1"/>
              <a:t>Matlab</a:t>
            </a:r>
            <a:r>
              <a:rPr lang="de-DE" altLang="de-DE" dirty="0"/>
              <a:t>-App mit App-Designer</a:t>
            </a:r>
          </a:p>
          <a:p>
            <a:pPr marL="700088" lvl="1" indent="-342900"/>
            <a:r>
              <a:rPr lang="de-DE" altLang="de-DE" dirty="0" err="1"/>
              <a:t>Component</a:t>
            </a:r>
            <a:r>
              <a:rPr lang="de-DE" altLang="de-DE" dirty="0"/>
              <a:t>-Library </a:t>
            </a:r>
          </a:p>
          <a:p>
            <a:pPr marL="1057275" lvl="3" indent="-342900"/>
            <a:r>
              <a:rPr lang="de-DE" altLang="de-DE" dirty="0"/>
              <a:t>Komponenten-Anordnung per Drag &amp; Drop</a:t>
            </a:r>
          </a:p>
          <a:p>
            <a:pPr marL="700088" lvl="1" indent="-342900"/>
            <a:r>
              <a:rPr lang="de-DE" altLang="de-DE" dirty="0"/>
              <a:t>Automatische Lineale für einfaches Layout</a:t>
            </a:r>
          </a:p>
          <a:p>
            <a:pPr marL="700088" lvl="1" indent="-342900"/>
            <a:r>
              <a:rPr lang="de-DE" altLang="de-DE" dirty="0" err="1"/>
              <a:t>Component</a:t>
            </a:r>
            <a:r>
              <a:rPr lang="de-DE" altLang="de-DE" dirty="0"/>
              <a:t>-Browser</a:t>
            </a:r>
          </a:p>
          <a:p>
            <a:pPr marL="1057275" lvl="3" indent="-342900"/>
            <a:r>
              <a:rPr lang="de-DE" altLang="de-DE" dirty="0"/>
              <a:t>Übersicht aller Komponenten</a:t>
            </a:r>
          </a:p>
          <a:p>
            <a:pPr marL="1057275" lvl="3" indent="-342900"/>
            <a:r>
              <a:rPr lang="de-DE" altLang="de-DE" dirty="0"/>
              <a:t>Anlegen von Funktionen und </a:t>
            </a:r>
            <a:r>
              <a:rPr lang="de-DE" altLang="de-DE" dirty="0" err="1"/>
              <a:t>Callbacks</a:t>
            </a:r>
            <a:endParaRPr lang="de-DE" altLang="de-DE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idx="13"/>
          </p:nvPr>
        </p:nvSpPr>
        <p:spPr>
          <a:xfrm>
            <a:off x="1206500" y="150813"/>
            <a:ext cx="10785475" cy="214312"/>
          </a:xfrm>
        </p:spPr>
        <p:txBody>
          <a:bodyPr rtlCol="0"/>
          <a:lstStyle/>
          <a:p>
            <a:pPr fontAlgn="auto">
              <a:spcBef>
                <a:spcPts val="0"/>
              </a:spcBef>
              <a:defRPr/>
            </a:pPr>
            <a:r>
              <a:rPr lang="de-DE" dirty="0"/>
              <a:t>Dennis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3BA9822-6E4D-604C-84E8-39DC49162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093" y="1420813"/>
            <a:ext cx="5214582" cy="400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002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Implementierung – neue GUI</a:t>
            </a:r>
            <a:endParaRPr lang="de-DE" altLang="de-DE" dirty="0">
              <a:latin typeface="Arial" pitchFamily="34" charset="0"/>
            </a:endParaRPr>
          </a:p>
        </p:txBody>
      </p:sp>
      <p:sp>
        <p:nvSpPr>
          <p:cNvPr id="6147" name="Datumsplatzhalter 2"/>
          <p:cNvSpPr>
            <a:spLocks noGrp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A6548F-6A77-48A3-B923-7A8D8CC2BD5E}" type="datetime1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10.02.2020</a:t>
            </a:fld>
            <a:endParaRPr lang="de-DE" altLang="de-DE"/>
          </a:p>
        </p:txBody>
      </p:sp>
      <p:sp>
        <p:nvSpPr>
          <p:cNvPr id="6148" name="Foliennummernplatzhalter 3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/>
              <a:t>Seite </a:t>
            </a:r>
            <a:fld id="{774AB95E-8A86-426C-9DE7-327A22F025AC}" type="slidenum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de-DE" altLang="de-DE"/>
          </a:p>
        </p:txBody>
      </p:sp>
      <p:sp>
        <p:nvSpPr>
          <p:cNvPr id="13" name="Textplatzhalter 12"/>
          <p:cNvSpPr>
            <a:spLocks noGrp="1"/>
          </p:cNvSpPr>
          <p:nvPr>
            <p:ph type="body" idx="13"/>
          </p:nvPr>
        </p:nvSpPr>
        <p:spPr>
          <a:xfrm>
            <a:off x="1204913" y="221457"/>
            <a:ext cx="10785475" cy="214312"/>
          </a:xfrm>
        </p:spPr>
        <p:txBody>
          <a:bodyPr rtlCol="0"/>
          <a:lstStyle/>
          <a:p>
            <a:pPr fontAlgn="auto">
              <a:spcBef>
                <a:spcPts val="0"/>
              </a:spcBef>
              <a:defRPr/>
            </a:pPr>
            <a:r>
              <a:rPr lang="de-DE" altLang="de-DE" dirty="0"/>
              <a:t>Dennis/Rafael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23C7D2A-8B1D-9E44-9600-F0B7E4E3A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26" y="778120"/>
            <a:ext cx="4927733" cy="534177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FD6222A-09E6-344A-8620-A2BAEC5A5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224" y="758584"/>
            <a:ext cx="5129541" cy="5253280"/>
          </a:xfrm>
          <a:prstGeom prst="rect">
            <a:avLst/>
          </a:prstGeom>
        </p:spPr>
      </p:pic>
      <p:sp>
        <p:nvSpPr>
          <p:cNvPr id="11" name="Pfeil nach rechts 10">
            <a:extLst>
              <a:ext uri="{FF2B5EF4-FFF2-40B4-BE49-F238E27FC236}">
                <a16:creationId xmlns:a16="http://schemas.microsoft.com/office/drawing/2014/main" id="{E09AA611-E1ED-834D-8E4A-180E31BE3632}"/>
              </a:ext>
            </a:extLst>
          </p:cNvPr>
          <p:cNvSpPr/>
          <p:nvPr/>
        </p:nvSpPr>
        <p:spPr>
          <a:xfrm>
            <a:off x="5788059" y="3259264"/>
            <a:ext cx="877166" cy="189741"/>
          </a:xfrm>
          <a:prstGeom prst="rightArrow">
            <a:avLst>
              <a:gd name="adj1" fmla="val 50000"/>
              <a:gd name="adj2" fmla="val 76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5370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Implementierung – Funktionen Teil 2</a:t>
            </a:r>
            <a:endParaRPr lang="de-DE" altLang="de-DE" dirty="0">
              <a:latin typeface="Arial" pitchFamily="34" charset="0"/>
            </a:endParaRPr>
          </a:p>
        </p:txBody>
      </p:sp>
      <p:sp>
        <p:nvSpPr>
          <p:cNvPr id="6147" name="Datumsplatzhalter 2"/>
          <p:cNvSpPr>
            <a:spLocks noGrp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A6548F-6A77-48A3-B923-7A8D8CC2BD5E}" type="datetime1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10.02.2020</a:t>
            </a:fld>
            <a:endParaRPr lang="de-DE" altLang="de-DE"/>
          </a:p>
        </p:txBody>
      </p:sp>
      <p:sp>
        <p:nvSpPr>
          <p:cNvPr id="6148" name="Foliennummernplatzhalter 3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/>
              <a:t>Seite </a:t>
            </a:r>
            <a:fld id="{774AB95E-8A86-426C-9DE7-327A22F025AC}" type="slidenum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de-DE" altLang="de-DE"/>
          </a:p>
        </p:txBody>
      </p:sp>
      <p:sp>
        <p:nvSpPr>
          <p:cNvPr id="6149" name="Inhaltsplatzhalter 11"/>
          <p:cNvSpPr>
            <a:spLocks noGrp="1"/>
          </p:cNvSpPr>
          <p:nvPr>
            <p:ph sz="quarter" idx="12"/>
          </p:nvPr>
        </p:nvSpPr>
        <p:spPr>
          <a:xfrm>
            <a:off x="1204913" y="1547813"/>
            <a:ext cx="10799762" cy="431958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2 weitere „Baustellen“</a:t>
            </a:r>
          </a:p>
          <a:p>
            <a:pPr marL="700088" lvl="1" indent="-342900"/>
            <a:r>
              <a:rPr lang="de-DE" altLang="de-DE" dirty="0"/>
              <a:t>Bild-Registrierung LK Affine (Teil 2)</a:t>
            </a:r>
          </a:p>
          <a:p>
            <a:pPr marL="700088" lvl="1" indent="-342900"/>
            <a:r>
              <a:rPr lang="de-DE" altLang="de-DE" dirty="0"/>
              <a:t>Robust Super Resolution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idx="13"/>
          </p:nvPr>
        </p:nvSpPr>
        <p:spPr>
          <a:xfrm>
            <a:off x="1206500" y="150813"/>
            <a:ext cx="10785475" cy="214312"/>
          </a:xfrm>
        </p:spPr>
        <p:txBody>
          <a:bodyPr rtlCol="0"/>
          <a:lstStyle/>
          <a:p>
            <a:pPr fontAlgn="auto">
              <a:spcBef>
                <a:spcPts val="0"/>
              </a:spcBef>
              <a:defRPr/>
            </a:pPr>
            <a:r>
              <a:rPr lang="de-DE" altLang="de-DE" dirty="0"/>
              <a:t>Dennis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490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Implementierung – Funktionen Teil 2</a:t>
            </a:r>
            <a:endParaRPr lang="de-DE" altLang="de-DE" dirty="0">
              <a:latin typeface="Arial" pitchFamily="34" charset="0"/>
            </a:endParaRPr>
          </a:p>
        </p:txBody>
      </p:sp>
      <p:sp>
        <p:nvSpPr>
          <p:cNvPr id="6147" name="Datumsplatzhalter 2"/>
          <p:cNvSpPr>
            <a:spLocks noGrp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A6548F-6A77-48A3-B923-7A8D8CC2BD5E}" type="datetime1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10.02.2020</a:t>
            </a:fld>
            <a:endParaRPr lang="de-DE" altLang="de-DE"/>
          </a:p>
        </p:txBody>
      </p:sp>
      <p:sp>
        <p:nvSpPr>
          <p:cNvPr id="6148" name="Foliennummernplatzhalter 3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/>
              <a:t>Seite </a:t>
            </a:r>
            <a:fld id="{774AB95E-8A86-426C-9DE7-327A22F025AC}" type="slidenum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de-DE" altLang="de-DE"/>
          </a:p>
        </p:txBody>
      </p:sp>
      <p:sp>
        <p:nvSpPr>
          <p:cNvPr id="6149" name="Inhaltsplatzhalter 11"/>
          <p:cNvSpPr>
            <a:spLocks noGrp="1"/>
          </p:cNvSpPr>
          <p:nvPr>
            <p:ph sz="quarter" idx="12"/>
          </p:nvPr>
        </p:nvSpPr>
        <p:spPr>
          <a:xfrm>
            <a:off x="1204913" y="1547813"/>
            <a:ext cx="10799762" cy="431958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In vorhandener Funktion wurde Registrierung über selbstimplementierte Methode gelöst</a:t>
            </a:r>
            <a:br>
              <a:rPr lang="de-DE" altLang="de-DE" dirty="0"/>
            </a:br>
            <a:r>
              <a:rPr lang="de-DE" altLang="de-DE" dirty="0">
                <a:sym typeface="Wingdings" panose="05000000000000000000" pitchFamily="2" charset="2"/>
              </a:rPr>
              <a:t> keine </a:t>
            </a:r>
            <a:r>
              <a:rPr lang="de-DE" altLang="de-DE" dirty="0" err="1">
                <a:sym typeface="Wingdings" panose="05000000000000000000" pitchFamily="2" charset="2"/>
              </a:rPr>
              <a:t>Kompatiblität</a:t>
            </a:r>
            <a:r>
              <a:rPr lang="de-DE" altLang="de-DE" dirty="0">
                <a:sym typeface="Wingdings" panose="05000000000000000000" pitchFamily="2" charset="2"/>
              </a:rPr>
              <a:t> mit der in </a:t>
            </a:r>
            <a:r>
              <a:rPr lang="de-DE" altLang="de-DE" dirty="0" err="1">
                <a:sym typeface="Wingdings" panose="05000000000000000000" pitchFamily="2" charset="2"/>
              </a:rPr>
              <a:t>Matlab</a:t>
            </a:r>
            <a:r>
              <a:rPr lang="de-DE" altLang="de-DE" dirty="0">
                <a:sym typeface="Wingdings" panose="05000000000000000000" pitchFamily="2" charset="2"/>
              </a:rPr>
              <a:t> integrierten </a:t>
            </a:r>
            <a:r>
              <a:rPr lang="de-DE" altLang="de-DE" i="1" dirty="0" err="1">
                <a:sym typeface="Wingdings" panose="05000000000000000000" pitchFamily="2" charset="2"/>
              </a:rPr>
              <a:t>imwarp</a:t>
            </a:r>
            <a:r>
              <a:rPr lang="de-DE" altLang="de-DE" i="1" dirty="0">
                <a:sym typeface="Wingdings" panose="05000000000000000000" pitchFamily="2" charset="2"/>
              </a:rPr>
              <a:t>()</a:t>
            </a:r>
            <a:r>
              <a:rPr lang="de-DE" altLang="de-DE" dirty="0">
                <a:sym typeface="Wingdings" panose="05000000000000000000" pitchFamily="2" charset="2"/>
              </a:rPr>
              <a:t>-Funktion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DE" altLang="de-DE" dirty="0">
                <a:sym typeface="Wingdings" panose="05000000000000000000" pitchFamily="2" charset="2"/>
              </a:rPr>
              <a:t>Lösung: Transformationsparameter wurden extrahiert und zu affiner Transformationsmatrix zusammengefasst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DE" altLang="de-DE" dirty="0">
                <a:sym typeface="Wingdings" panose="05000000000000000000" pitchFamily="2" charset="2"/>
              </a:rPr>
              <a:t>Übergabe der Transformationsmatrix an </a:t>
            </a:r>
            <a:r>
              <a:rPr lang="de-DE" altLang="de-DE" dirty="0" err="1">
                <a:sym typeface="Wingdings" panose="05000000000000000000" pitchFamily="2" charset="2"/>
              </a:rPr>
              <a:t>MatLab</a:t>
            </a:r>
            <a:r>
              <a:rPr lang="de-DE" altLang="de-DE" dirty="0">
                <a:sym typeface="Wingdings" panose="05000000000000000000" pitchFamily="2" charset="2"/>
              </a:rPr>
              <a:t> </a:t>
            </a:r>
            <a:r>
              <a:rPr lang="de-DE" altLang="de-DE" i="1" dirty="0">
                <a:sym typeface="Wingdings" panose="05000000000000000000" pitchFamily="2" charset="2"/>
              </a:rPr>
              <a:t>affine2D</a:t>
            </a:r>
            <a:r>
              <a:rPr lang="de-DE" altLang="de-DE" dirty="0">
                <a:sym typeface="Wingdings" panose="05000000000000000000" pitchFamily="2" charset="2"/>
              </a:rPr>
              <a:t>-Objekt und Transformation</a:t>
            </a:r>
            <a:br>
              <a:rPr lang="de-DE" altLang="de-DE" dirty="0">
                <a:sym typeface="Wingdings" panose="05000000000000000000" pitchFamily="2" charset="2"/>
              </a:rPr>
            </a:br>
            <a:r>
              <a:rPr lang="de-DE" altLang="de-DE" dirty="0">
                <a:sym typeface="Wingdings" panose="05000000000000000000" pitchFamily="2" charset="2"/>
              </a:rPr>
              <a:t> konsistentes Handling der Transformationsdaten zwischen Algorithmen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DE" altLang="de-DE" dirty="0">
                <a:sym typeface="Wingdings" panose="05000000000000000000" pitchFamily="2" charset="2"/>
              </a:rPr>
              <a:t>Nach der Transformation zusätzliche Bildbearbeitung notwendig:</a:t>
            </a:r>
          </a:p>
          <a:p>
            <a:pPr marL="700088" lvl="1" indent="-342900"/>
            <a:r>
              <a:rPr lang="de-DE" altLang="de-DE" dirty="0">
                <a:sym typeface="Wingdings" panose="05000000000000000000" pitchFamily="2" charset="2"/>
              </a:rPr>
              <a:t>Rotationszentrum verschieben</a:t>
            </a:r>
          </a:p>
          <a:p>
            <a:pPr marL="700088" lvl="1" indent="-342900"/>
            <a:r>
              <a:rPr lang="de-DE" altLang="de-DE" dirty="0">
                <a:sym typeface="Wingdings" panose="05000000000000000000" pitchFamily="2" charset="2"/>
              </a:rPr>
              <a:t>Skalieren</a:t>
            </a:r>
          </a:p>
          <a:p>
            <a:pPr marL="700088" lvl="1" indent="-342900"/>
            <a:r>
              <a:rPr lang="de-DE" altLang="de-DE" dirty="0">
                <a:sym typeface="Wingdings" panose="05000000000000000000" pitchFamily="2" charset="2"/>
              </a:rPr>
              <a:t>Beschneiden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idx="13"/>
          </p:nvPr>
        </p:nvSpPr>
        <p:spPr>
          <a:xfrm>
            <a:off x="1206500" y="150813"/>
            <a:ext cx="10785475" cy="214312"/>
          </a:xfrm>
        </p:spPr>
        <p:txBody>
          <a:bodyPr rtlCol="0"/>
          <a:lstStyle/>
          <a:p>
            <a:pPr fontAlgn="auto">
              <a:spcBef>
                <a:spcPts val="0"/>
              </a:spcBef>
              <a:defRPr/>
            </a:pPr>
            <a:r>
              <a:rPr lang="de-DE" altLang="de-DE" dirty="0"/>
              <a:t>Dennis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762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Implementierung – Funktionen Teil 2</a:t>
            </a:r>
            <a:endParaRPr lang="de-DE" altLang="de-DE" dirty="0">
              <a:latin typeface="Arial" pitchFamily="34" charset="0"/>
            </a:endParaRPr>
          </a:p>
        </p:txBody>
      </p:sp>
      <p:sp>
        <p:nvSpPr>
          <p:cNvPr id="6147" name="Datumsplatzhalter 2"/>
          <p:cNvSpPr>
            <a:spLocks noGrp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A6548F-6A77-48A3-B923-7A8D8CC2BD5E}" type="datetime1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10.02.2020</a:t>
            </a:fld>
            <a:endParaRPr lang="de-DE" altLang="de-DE"/>
          </a:p>
        </p:txBody>
      </p:sp>
      <p:sp>
        <p:nvSpPr>
          <p:cNvPr id="6148" name="Foliennummernplatzhalter 3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/>
              <a:t>Seite </a:t>
            </a:r>
            <a:fld id="{774AB95E-8A86-426C-9DE7-327A22F025AC}" type="slidenum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de-DE" altLang="de-DE"/>
          </a:p>
        </p:txBody>
      </p:sp>
      <p:sp>
        <p:nvSpPr>
          <p:cNvPr id="6149" name="Inhaltsplatzhalter 11"/>
          <p:cNvSpPr>
            <a:spLocks noGrp="1"/>
          </p:cNvSpPr>
          <p:nvPr>
            <p:ph sz="quarter" idx="12"/>
          </p:nvPr>
        </p:nvSpPr>
        <p:spPr>
          <a:xfrm>
            <a:off x="1204913" y="1547813"/>
            <a:ext cx="10799762" cy="431958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Robust Super-Resolution Algorithmus ebenfalls nicht voll funktionsfähig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Ausführung war lediglich nach einmaliger Ausführung des Fast-SR Algorithmus möglich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Grund: Bei Aufruf des Robust SR wird keine initiale Schätzung des HR-Frames vorgenommen</a:t>
            </a:r>
            <a:br>
              <a:rPr lang="de-DE" altLang="de-DE" dirty="0"/>
            </a:br>
            <a:r>
              <a:rPr lang="de-DE" altLang="de-DE" dirty="0">
                <a:sym typeface="Wingdings" panose="05000000000000000000" pitchFamily="2" charset="2"/>
              </a:rPr>
              <a:t> </a:t>
            </a:r>
            <a:r>
              <a:rPr lang="de-DE" altLang="de-DE" dirty="0" err="1">
                <a:sym typeface="Wingdings" panose="05000000000000000000" pitchFamily="2" charset="2"/>
              </a:rPr>
              <a:t>Gradientenverfahren</a:t>
            </a:r>
            <a:r>
              <a:rPr lang="de-DE" altLang="de-DE" dirty="0">
                <a:sym typeface="Wingdings" panose="05000000000000000000" pitchFamily="2" charset="2"/>
              </a:rPr>
              <a:t> benötigt </a:t>
            </a:r>
            <a:r>
              <a:rPr lang="de-DE" altLang="de-DE" dirty="0" err="1">
                <a:sym typeface="Wingdings" panose="05000000000000000000" pitchFamily="2" charset="2"/>
              </a:rPr>
              <a:t>Anfrangsschätzung</a:t>
            </a:r>
            <a:endParaRPr lang="de-DE" altLang="de-DE" dirty="0">
              <a:sym typeface="Wingdings" panose="05000000000000000000" pitchFamily="2" charset="2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de-DE" altLang="de-DE" dirty="0">
                <a:sym typeface="Wingdings" panose="05000000000000000000" pitchFamily="2" charset="2"/>
              </a:rPr>
              <a:t>Nach einmaliger Fast-SR: Schätzung vorhanden in Form der optimierten Lösung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DE" altLang="de-DE" dirty="0">
                <a:sym typeface="Wingdings" panose="05000000000000000000" pitchFamily="2" charset="2"/>
              </a:rPr>
              <a:t>Bedeutet: Bei Aufruf des Robust-SR wird optimierte Lösung optimiert</a:t>
            </a:r>
          </a:p>
          <a:p>
            <a:pPr marL="700088" lvl="1" indent="-342900"/>
            <a:r>
              <a:rPr lang="de-DE" altLang="de-DE" dirty="0">
                <a:sym typeface="Wingdings" panose="05000000000000000000" pitchFamily="2" charset="2"/>
              </a:rPr>
              <a:t>Signifikante Verbesserung nicht zu erwarten</a:t>
            </a:r>
          </a:p>
          <a:p>
            <a:pPr marL="700088" lvl="1" indent="-342900"/>
            <a:r>
              <a:rPr lang="de-DE" altLang="de-DE" dirty="0">
                <a:sym typeface="Wingdings" panose="05000000000000000000" pitchFamily="2" charset="2"/>
              </a:rPr>
              <a:t>Im Gegenteil: Bei Iteration auf optimierten Daten kann das Verfahren auch divergieren und somit u.U. sogar zu Verschlechterung des Ergebnis führen</a:t>
            </a:r>
          </a:p>
          <a:p>
            <a:pPr marL="342900" indent="-342900"/>
            <a:br>
              <a:rPr lang="de-DE" altLang="de-DE" dirty="0">
                <a:sym typeface="Wingdings" panose="05000000000000000000" pitchFamily="2" charset="2"/>
              </a:rPr>
            </a:br>
            <a:r>
              <a:rPr lang="de-DE" altLang="de-DE" b="1" dirty="0">
                <a:solidFill>
                  <a:schemeClr val="accent2"/>
                </a:solidFill>
                <a:sym typeface="Wingdings" panose="05000000000000000000" pitchFamily="2" charset="2"/>
              </a:rPr>
              <a:t>Lösung</a:t>
            </a:r>
            <a:r>
              <a:rPr lang="de-DE" altLang="de-DE" dirty="0">
                <a:sym typeface="Wingdings" panose="05000000000000000000" pitchFamily="2" charset="2"/>
              </a:rPr>
              <a:t>: Vor Ausführung des Fast-Robust wird Anfangsschätzung des HR-Frames durchgeführt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idx="13"/>
          </p:nvPr>
        </p:nvSpPr>
        <p:spPr>
          <a:xfrm>
            <a:off x="1206500" y="150813"/>
            <a:ext cx="10785475" cy="214312"/>
          </a:xfrm>
        </p:spPr>
        <p:txBody>
          <a:bodyPr rtlCol="0"/>
          <a:lstStyle/>
          <a:p>
            <a:pPr fontAlgn="auto">
              <a:spcBef>
                <a:spcPts val="0"/>
              </a:spcBef>
              <a:defRPr/>
            </a:pPr>
            <a:r>
              <a:rPr lang="de-DE" altLang="de-DE" dirty="0"/>
              <a:t>Dennis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85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Implementierung – </a:t>
            </a:r>
            <a:r>
              <a:rPr lang="de-DE" altLang="de-DE" dirty="0" err="1"/>
              <a:t>Standalone</a:t>
            </a:r>
            <a:r>
              <a:rPr lang="de-DE" altLang="de-DE" dirty="0"/>
              <a:t> App</a:t>
            </a:r>
            <a:endParaRPr lang="de-DE" altLang="de-DE" dirty="0">
              <a:latin typeface="Arial" pitchFamily="34" charset="0"/>
            </a:endParaRPr>
          </a:p>
        </p:txBody>
      </p:sp>
      <p:sp>
        <p:nvSpPr>
          <p:cNvPr id="6147" name="Datumsplatzhalter 2"/>
          <p:cNvSpPr>
            <a:spLocks noGrp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A6548F-6A77-48A3-B923-7A8D8CC2BD5E}" type="datetime1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10.02.2020</a:t>
            </a:fld>
            <a:endParaRPr lang="de-DE" altLang="de-DE"/>
          </a:p>
        </p:txBody>
      </p:sp>
      <p:sp>
        <p:nvSpPr>
          <p:cNvPr id="6148" name="Foliennummernplatzhalter 3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/>
              <a:t>Seite </a:t>
            </a:r>
            <a:fld id="{774AB95E-8A86-426C-9DE7-327A22F025AC}" type="slidenum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de-DE" altLang="de-DE"/>
          </a:p>
        </p:txBody>
      </p:sp>
      <p:sp>
        <p:nvSpPr>
          <p:cNvPr id="13" name="Textplatzhalter 12"/>
          <p:cNvSpPr>
            <a:spLocks noGrp="1"/>
          </p:cNvSpPr>
          <p:nvPr>
            <p:ph type="body" idx="13"/>
          </p:nvPr>
        </p:nvSpPr>
        <p:spPr>
          <a:xfrm>
            <a:off x="1206500" y="150813"/>
            <a:ext cx="10785475" cy="214312"/>
          </a:xfrm>
        </p:spPr>
        <p:txBody>
          <a:bodyPr rtlCol="0"/>
          <a:lstStyle/>
          <a:p>
            <a:pPr fontAlgn="auto">
              <a:spcBef>
                <a:spcPts val="0"/>
              </a:spcBef>
              <a:defRPr/>
            </a:pPr>
            <a:r>
              <a:rPr lang="de-DE" altLang="de-DE" dirty="0"/>
              <a:t>Dennis/Rafael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D901203-8E2D-7647-8AD9-EB11917F7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24" y="1198495"/>
            <a:ext cx="7201064" cy="440960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E75EE8A-40DC-524E-AD32-35C096853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804" y="2223571"/>
            <a:ext cx="4504196" cy="25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5050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Test-Sequenzen</a:t>
            </a:r>
            <a:endParaRPr lang="de-DE" altLang="de-DE" dirty="0">
              <a:latin typeface="Arial" pitchFamily="34" charset="0"/>
            </a:endParaRPr>
          </a:p>
        </p:txBody>
      </p:sp>
      <p:sp>
        <p:nvSpPr>
          <p:cNvPr id="6147" name="Datumsplatzhalter 2"/>
          <p:cNvSpPr>
            <a:spLocks noGrp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A6548F-6A77-48A3-B923-7A8D8CC2BD5E}" type="datetime1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10.02.2020</a:t>
            </a:fld>
            <a:endParaRPr lang="de-DE" altLang="de-DE"/>
          </a:p>
        </p:txBody>
      </p:sp>
      <p:sp>
        <p:nvSpPr>
          <p:cNvPr id="6148" name="Foliennummernplatzhalter 3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/>
              <a:t>Seite </a:t>
            </a:r>
            <a:fld id="{774AB95E-8A86-426C-9DE7-327A22F025AC}" type="slidenum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de-DE" altLang="de-DE"/>
          </a:p>
        </p:txBody>
      </p:sp>
      <p:sp>
        <p:nvSpPr>
          <p:cNvPr id="6149" name="Inhaltsplatzhalter 11"/>
          <p:cNvSpPr>
            <a:spLocks noGrp="1"/>
          </p:cNvSpPr>
          <p:nvPr>
            <p:ph sz="quarter" idx="12"/>
          </p:nvPr>
        </p:nvSpPr>
        <p:spPr>
          <a:xfrm>
            <a:off x="1204913" y="1547813"/>
            <a:ext cx="10799762" cy="431958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DE" altLang="de-DE"/>
              <a:t>Erstellen von Test-Sequenzen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DE" altLang="de-DE"/>
              <a:t>Berücksichtigung von Anforderungen</a:t>
            </a:r>
          </a:p>
          <a:p>
            <a:pPr marL="700088" lvl="1" indent="-342900"/>
            <a:r>
              <a:rPr lang="de-DE" altLang="de-DE"/>
              <a:t>Rotation</a:t>
            </a:r>
          </a:p>
          <a:p>
            <a:pPr marL="700088" lvl="1" indent="-342900"/>
            <a:r>
              <a:rPr lang="de-DE" altLang="de-DE"/>
              <a:t>Zoom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DE" altLang="de-DE"/>
              <a:t>Wifi Kamera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DE" altLang="de-DE"/>
              <a:t>…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idx="13"/>
          </p:nvPr>
        </p:nvSpPr>
        <p:spPr>
          <a:xfrm>
            <a:off x="1206500" y="150813"/>
            <a:ext cx="10785475" cy="214312"/>
          </a:xfrm>
        </p:spPr>
        <p:txBody>
          <a:bodyPr rtlCol="0"/>
          <a:lstStyle/>
          <a:p>
            <a:pPr fontAlgn="auto">
              <a:spcBef>
                <a:spcPts val="0"/>
              </a:spcBef>
              <a:defRPr/>
            </a:pPr>
            <a:r>
              <a:rPr lang="de-DE" altLang="de-DE" dirty="0"/>
              <a:t>Fabian/Michael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92066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Test-Sequenzen</a:t>
            </a:r>
            <a:endParaRPr lang="de-DE" altLang="de-DE" dirty="0">
              <a:latin typeface="Arial" pitchFamily="34" charset="0"/>
            </a:endParaRPr>
          </a:p>
        </p:txBody>
      </p:sp>
      <p:sp>
        <p:nvSpPr>
          <p:cNvPr id="6147" name="Datumsplatzhalter 2"/>
          <p:cNvSpPr>
            <a:spLocks noGrp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A6548F-6A77-48A3-B923-7A8D8CC2BD5E}" type="datetime1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10.02.2020</a:t>
            </a:fld>
            <a:endParaRPr lang="de-DE" altLang="de-DE"/>
          </a:p>
        </p:txBody>
      </p:sp>
      <p:sp>
        <p:nvSpPr>
          <p:cNvPr id="6148" name="Foliennummernplatzhalter 3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/>
              <a:t>Seite </a:t>
            </a:r>
            <a:fld id="{774AB95E-8A86-426C-9DE7-327A22F025AC}" type="slidenum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de-DE" altLang="de-DE"/>
          </a:p>
        </p:txBody>
      </p:sp>
      <p:sp>
        <p:nvSpPr>
          <p:cNvPr id="6149" name="Inhaltsplatzhalter 11"/>
          <p:cNvSpPr>
            <a:spLocks noGrp="1"/>
          </p:cNvSpPr>
          <p:nvPr>
            <p:ph sz="quarter" idx="12"/>
          </p:nvPr>
        </p:nvSpPr>
        <p:spPr>
          <a:xfrm>
            <a:off x="1204913" y="1547813"/>
            <a:ext cx="10799762" cy="431958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Test-Sequenzen aus Datenbank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DE" dirty="0"/>
              <a:t>„MDSP Super-Resolution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Demosaicing</a:t>
            </a:r>
            <a:r>
              <a:rPr lang="de-DE" dirty="0"/>
              <a:t> Datasets“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Graustufen und Farb-Sequenzen als AVI und MAT Datei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idx="13"/>
          </p:nvPr>
        </p:nvSpPr>
        <p:spPr>
          <a:xfrm>
            <a:off x="1206500" y="150813"/>
            <a:ext cx="10785475" cy="214312"/>
          </a:xfrm>
        </p:spPr>
        <p:txBody>
          <a:bodyPr rtlCol="0"/>
          <a:lstStyle/>
          <a:p>
            <a:pPr fontAlgn="auto">
              <a:spcBef>
                <a:spcPts val="0"/>
              </a:spcBef>
              <a:defRPr/>
            </a:pPr>
            <a:r>
              <a:rPr lang="de-DE" dirty="0"/>
              <a:t>Rafael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C044E0F-A34F-E446-BF61-04AB4BB3BA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3" r="73897"/>
          <a:stretch/>
        </p:blipFill>
        <p:spPr>
          <a:xfrm>
            <a:off x="1610686" y="2918700"/>
            <a:ext cx="1853967" cy="257078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3D904E5-8B8B-E34D-B0D6-23C8581495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93" r="49797"/>
          <a:stretch/>
        </p:blipFill>
        <p:spPr>
          <a:xfrm>
            <a:off x="3993190" y="2918700"/>
            <a:ext cx="1828800" cy="257078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72B2A9A-78A7-1C46-BFE2-08B8CF253E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21" r="25970"/>
          <a:stretch/>
        </p:blipFill>
        <p:spPr>
          <a:xfrm>
            <a:off x="6350527" y="2919909"/>
            <a:ext cx="1828799" cy="25707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A30711D-2294-7744-A853-87E69FFB98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64" r="1466"/>
          <a:stretch/>
        </p:blipFill>
        <p:spPr>
          <a:xfrm>
            <a:off x="8707863" y="2918700"/>
            <a:ext cx="1879134" cy="257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39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Test-Sequenzen</a:t>
            </a:r>
            <a:endParaRPr lang="de-DE" altLang="de-DE">
              <a:latin typeface="Arial" pitchFamily="34" charset="0"/>
            </a:endParaRPr>
          </a:p>
        </p:txBody>
      </p:sp>
      <p:sp>
        <p:nvSpPr>
          <p:cNvPr id="6147" name="Datumsplatzhalter 2"/>
          <p:cNvSpPr>
            <a:spLocks noGrp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A6548F-6A77-48A3-B923-7A8D8CC2BD5E}" type="datetime1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10.02.2020</a:t>
            </a:fld>
            <a:endParaRPr lang="de-DE" altLang="de-DE"/>
          </a:p>
        </p:txBody>
      </p:sp>
      <p:sp>
        <p:nvSpPr>
          <p:cNvPr id="6148" name="Foliennummernplatzhalter 3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/>
              <a:t>Seite </a:t>
            </a:r>
            <a:fld id="{774AB95E-8A86-426C-9DE7-327A22F025AC}" type="slidenum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de-DE" altLang="de-DE"/>
          </a:p>
        </p:txBody>
      </p:sp>
      <p:sp>
        <p:nvSpPr>
          <p:cNvPr id="6149" name="Inhaltsplatzhalter 11"/>
          <p:cNvSpPr>
            <a:spLocks noGrp="1"/>
          </p:cNvSpPr>
          <p:nvPr>
            <p:ph sz="quarter" idx="12"/>
          </p:nvPr>
        </p:nvSpPr>
        <p:spPr>
          <a:xfrm>
            <a:off x="1204913" y="1547813"/>
            <a:ext cx="6864431" cy="431958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DE" altLang="de-DE"/>
              <a:t>Zum Vergleich mit gegebenen Test-Sequenzen:</a:t>
            </a:r>
          </a:p>
          <a:p>
            <a:pPr marL="700088" lvl="1" indent="-342900"/>
            <a:r>
              <a:rPr lang="de-DE" altLang="de-DE"/>
              <a:t>Eigene Test-Sequenzen wurden angefertigt</a:t>
            </a:r>
          </a:p>
          <a:p>
            <a:pPr marL="700088" lvl="1" indent="-342900"/>
            <a:r>
              <a:rPr lang="de-DE" altLang="de-DE"/>
              <a:t>Hauptsächlich mit einer Überwachungskamera</a:t>
            </a:r>
          </a:p>
          <a:p>
            <a:pPr marL="884238" lvl="2" indent="-342900"/>
            <a:r>
              <a:rPr lang="de-DE" altLang="de-DE"/>
              <a:t>Video wird über Ethernet übertragen</a:t>
            </a:r>
          </a:p>
          <a:p>
            <a:pPr marL="884238" lvl="2" indent="-342900"/>
            <a:r>
              <a:rPr lang="de-DE" altLang="de-DE"/>
              <a:t>Repräsentiert einen möglichen Use </a:t>
            </a:r>
            <a:r>
              <a:rPr lang="de-DE" altLang="de-DE" err="1"/>
              <a:t>case</a:t>
            </a:r>
            <a:endParaRPr lang="de-DE" altLang="de-DE"/>
          </a:p>
          <a:p>
            <a:pPr marL="700088" lvl="1" indent="-342900"/>
            <a:r>
              <a:rPr lang="de-DE" altLang="de-DE"/>
              <a:t>Verschiedene Motive wurden ausgewählt</a:t>
            </a:r>
          </a:p>
          <a:p>
            <a:pPr marL="884238" lvl="2" indent="-342900"/>
            <a:r>
              <a:rPr lang="de-DE" altLang="de-DE"/>
              <a:t>Test Chart</a:t>
            </a:r>
          </a:p>
          <a:p>
            <a:pPr marL="884238" lvl="2" indent="-342900"/>
            <a:r>
              <a:rPr lang="de-DE" altLang="de-DE"/>
              <a:t>Modell-Haus: Statisches Objekt, nur Kamera-Bewegung</a:t>
            </a:r>
          </a:p>
          <a:p>
            <a:pPr marL="884238" lvl="2" indent="-342900"/>
            <a:r>
              <a:rPr lang="de-DE" altLang="de-DE"/>
              <a:t>Person aus schräger Position, Kamera fix</a:t>
            </a:r>
          </a:p>
          <a:p>
            <a:pPr marL="700088" lvl="1" indent="-342900"/>
            <a:r>
              <a:rPr lang="de-DE" altLang="de-DE"/>
              <a:t>Zum „Stress-Test“: Test-Chart Aufnahmen auch mit Smartphone für HD Aufnahmen angefertigt</a:t>
            </a:r>
          </a:p>
          <a:p>
            <a:pPr marL="342900" indent="-342900">
              <a:buFont typeface="Wingdings" pitchFamily="2" charset="2"/>
              <a:buChar char="§"/>
            </a:pPr>
            <a:endParaRPr lang="de-DE" altLang="de-DE"/>
          </a:p>
        </p:txBody>
      </p:sp>
      <p:sp>
        <p:nvSpPr>
          <p:cNvPr id="13" name="Textplatzhalter 12"/>
          <p:cNvSpPr>
            <a:spLocks noGrp="1"/>
          </p:cNvSpPr>
          <p:nvPr>
            <p:ph type="body" idx="13"/>
          </p:nvPr>
        </p:nvSpPr>
        <p:spPr>
          <a:xfrm>
            <a:off x="1206500" y="150813"/>
            <a:ext cx="10785475" cy="214312"/>
          </a:xfrm>
        </p:spPr>
        <p:txBody>
          <a:bodyPr rtlCol="0"/>
          <a:lstStyle/>
          <a:p>
            <a:pPr fontAlgn="auto">
              <a:spcBef>
                <a:spcPts val="0"/>
              </a:spcBef>
              <a:defRPr/>
            </a:pPr>
            <a:r>
              <a:rPr lang="de-DE" altLang="de-DE"/>
              <a:t>Fabian/Michael</a:t>
            </a:r>
            <a:endParaRPr lang="de-DE"/>
          </a:p>
        </p:txBody>
      </p:sp>
      <p:pic>
        <p:nvPicPr>
          <p:cNvPr id="3" name="Grafik 2" descr="Ein Bild, das Person, Gebäude, Front, Frau enthält.&#10;&#10;Automatisch generierte Beschreibung">
            <a:extLst>
              <a:ext uri="{FF2B5EF4-FFF2-40B4-BE49-F238E27FC236}">
                <a16:creationId xmlns:a16="http://schemas.microsoft.com/office/drawing/2014/main" id="{515115B2-E18C-460D-A287-7C09B616D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344" y="2484066"/>
            <a:ext cx="3376281" cy="1889868"/>
          </a:xfrm>
          <a:prstGeom prst="rect">
            <a:avLst/>
          </a:prstGeom>
          <a:effectLst>
            <a:reflection blurRad="6350" stA="50000" endA="275" endPos="40000" dist="1016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9984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Recherche – Bild-Registrierung</a:t>
            </a:r>
            <a:endParaRPr lang="de-DE" altLang="de-DE" dirty="0">
              <a:latin typeface="Arial" pitchFamily="34" charset="0"/>
            </a:endParaRPr>
          </a:p>
        </p:txBody>
      </p:sp>
      <p:sp>
        <p:nvSpPr>
          <p:cNvPr id="6147" name="Datumsplatzhalter 2"/>
          <p:cNvSpPr>
            <a:spLocks noGrp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A6548F-6A77-48A3-B923-7A8D8CC2BD5E}" type="datetime1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10.02.2020</a:t>
            </a:fld>
            <a:endParaRPr lang="de-DE" altLang="de-DE"/>
          </a:p>
        </p:txBody>
      </p:sp>
      <p:sp>
        <p:nvSpPr>
          <p:cNvPr id="6148" name="Foliennummernplatzhalter 3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/>
              <a:t>Seite </a:t>
            </a:r>
            <a:fld id="{774AB95E-8A86-426C-9DE7-327A22F025AC}" type="slidenum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de-DE" altLang="de-DE"/>
          </a:p>
        </p:txBody>
      </p:sp>
      <p:sp>
        <p:nvSpPr>
          <p:cNvPr id="6149" name="Inhaltsplatzhalter 11"/>
          <p:cNvSpPr>
            <a:spLocks noGrp="1"/>
          </p:cNvSpPr>
          <p:nvPr>
            <p:ph sz="quarter" idx="12"/>
          </p:nvPr>
        </p:nvSpPr>
        <p:spPr>
          <a:xfrm>
            <a:off x="1204914" y="1547813"/>
            <a:ext cx="5252448" cy="431958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DE" altLang="de-DE" err="1"/>
              <a:t>Matlab</a:t>
            </a:r>
            <a:r>
              <a:rPr lang="de-DE" altLang="de-DE"/>
              <a:t> Bild-Registrierung</a:t>
            </a:r>
          </a:p>
          <a:p>
            <a:pPr marL="700088" lvl="1" indent="-342900"/>
            <a:r>
              <a:rPr lang="de-DE" altLang="de-DE" err="1"/>
              <a:t>Matlab</a:t>
            </a:r>
            <a:r>
              <a:rPr lang="de-DE" altLang="de-DE"/>
              <a:t> Registration </a:t>
            </a:r>
            <a:r>
              <a:rPr lang="de-DE" altLang="de-DE" err="1"/>
              <a:t>Estimator</a:t>
            </a:r>
            <a:r>
              <a:rPr lang="de-DE" altLang="de-DE"/>
              <a:t> App</a:t>
            </a:r>
          </a:p>
          <a:p>
            <a:pPr marL="884238" lvl="2" indent="-342900"/>
            <a:r>
              <a:rPr lang="de-DE" altLang="de-DE"/>
              <a:t>Vergleich von verschiedenen verfügbaren Image Registration Methoden</a:t>
            </a:r>
          </a:p>
          <a:p>
            <a:pPr marL="884238" lvl="2" indent="-342900"/>
            <a:r>
              <a:rPr lang="de-DE" altLang="de-DE"/>
              <a:t>Feature </a:t>
            </a:r>
            <a:r>
              <a:rPr lang="de-DE" altLang="de-DE" err="1"/>
              <a:t>based</a:t>
            </a:r>
            <a:r>
              <a:rPr lang="de-DE" altLang="de-DE"/>
              <a:t> </a:t>
            </a:r>
            <a:r>
              <a:rPr lang="de-DE" altLang="de-DE" err="1"/>
              <a:t>tracking</a:t>
            </a:r>
            <a:endParaRPr lang="de-DE" altLang="de-DE"/>
          </a:p>
          <a:p>
            <a:pPr marL="884238" lvl="2" indent="-342900"/>
            <a:r>
              <a:rPr lang="de-DE" altLang="de-DE" err="1"/>
              <a:t>Intensity</a:t>
            </a:r>
            <a:r>
              <a:rPr lang="de-DE" altLang="de-DE"/>
              <a:t> </a:t>
            </a:r>
            <a:r>
              <a:rPr lang="de-DE" altLang="de-DE" err="1"/>
              <a:t>based</a:t>
            </a:r>
            <a:endParaRPr lang="de-DE" altLang="de-DE"/>
          </a:p>
          <a:p>
            <a:pPr marL="884238" lvl="2" indent="-342900"/>
            <a:r>
              <a:rPr lang="de-DE" altLang="de-DE" err="1"/>
              <a:t>Nonrigid</a:t>
            </a:r>
            <a:endParaRPr lang="de-DE" altLang="de-DE"/>
          </a:p>
          <a:p>
            <a:pPr marL="884238" lvl="2" indent="-342900"/>
            <a:r>
              <a:rPr lang="de-DE" altLang="de-DE"/>
              <a:t>Teil der „Image Processing Toolbox“</a:t>
            </a:r>
          </a:p>
          <a:p>
            <a:pPr marL="700088" lvl="1" indent="-342900"/>
            <a:endParaRPr lang="de-DE" altLang="de-DE"/>
          </a:p>
          <a:p>
            <a:pPr marL="700088" lvl="1" indent="-342900"/>
            <a:endParaRPr lang="de-DE" altLang="de-DE"/>
          </a:p>
        </p:txBody>
      </p:sp>
      <p:sp>
        <p:nvSpPr>
          <p:cNvPr id="13" name="Textplatzhalter 12"/>
          <p:cNvSpPr>
            <a:spLocks noGrp="1"/>
          </p:cNvSpPr>
          <p:nvPr>
            <p:ph type="body" idx="13"/>
          </p:nvPr>
        </p:nvSpPr>
        <p:spPr>
          <a:xfrm>
            <a:off x="1206500" y="150813"/>
            <a:ext cx="10785475" cy="214312"/>
          </a:xfrm>
        </p:spPr>
        <p:txBody>
          <a:bodyPr rtlCol="0"/>
          <a:lstStyle/>
          <a:p>
            <a:pPr fontAlgn="auto">
              <a:spcBef>
                <a:spcPts val="0"/>
              </a:spcBef>
              <a:defRPr/>
            </a:pPr>
            <a:r>
              <a:rPr lang="de-DE"/>
              <a:t>Fabian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C64B672-03DA-4032-A9B8-29097AD9FB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8" t="2473" r="1754" b="2589"/>
          <a:stretch/>
        </p:blipFill>
        <p:spPr>
          <a:xfrm>
            <a:off x="7023444" y="1547813"/>
            <a:ext cx="4731782" cy="372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27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Ergebnisse</a:t>
            </a:r>
            <a:endParaRPr lang="de-DE" altLang="de-DE" dirty="0">
              <a:latin typeface="Arial" pitchFamily="34" charset="0"/>
            </a:endParaRPr>
          </a:p>
        </p:txBody>
      </p:sp>
      <p:sp>
        <p:nvSpPr>
          <p:cNvPr id="6147" name="Datumsplatzhalter 2"/>
          <p:cNvSpPr>
            <a:spLocks noGrp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A6548F-6A77-48A3-B923-7A8D8CC2BD5E}" type="datetime1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10.02.2020</a:t>
            </a:fld>
            <a:endParaRPr lang="de-DE" altLang="de-DE"/>
          </a:p>
        </p:txBody>
      </p:sp>
      <p:sp>
        <p:nvSpPr>
          <p:cNvPr id="6148" name="Foliennummernplatzhalter 3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/>
              <a:t>Seite </a:t>
            </a:r>
            <a:fld id="{774AB95E-8A86-426C-9DE7-327A22F025AC}" type="slidenum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de-DE" altLang="de-DE"/>
          </a:p>
        </p:txBody>
      </p:sp>
      <p:sp>
        <p:nvSpPr>
          <p:cNvPr id="6149" name="Inhaltsplatzhalter 11"/>
          <p:cNvSpPr>
            <a:spLocks noGrp="1"/>
          </p:cNvSpPr>
          <p:nvPr>
            <p:ph sz="quarter" idx="12"/>
          </p:nvPr>
        </p:nvSpPr>
        <p:spPr>
          <a:xfrm>
            <a:off x="1204913" y="1547813"/>
            <a:ext cx="10799762" cy="431958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Bild-Registrierung…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Super-Resolution…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idx="13"/>
          </p:nvPr>
        </p:nvSpPr>
        <p:spPr>
          <a:xfrm>
            <a:off x="1206500" y="150813"/>
            <a:ext cx="10785475" cy="214312"/>
          </a:xfrm>
        </p:spPr>
        <p:txBody>
          <a:bodyPr rtlCol="0"/>
          <a:lstStyle/>
          <a:p>
            <a:pPr fontAlgn="auto">
              <a:spcBef>
                <a:spcPts val="0"/>
              </a:spcBef>
              <a:defRPr/>
            </a:pPr>
            <a:r>
              <a:rPr lang="de-DE" altLang="de-DE" dirty="0"/>
              <a:t>Michael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7218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Performance (…)</a:t>
            </a:r>
            <a:endParaRPr lang="de-DE" altLang="de-DE" dirty="0">
              <a:latin typeface="Arial" pitchFamily="34" charset="0"/>
            </a:endParaRPr>
          </a:p>
        </p:txBody>
      </p:sp>
      <p:sp>
        <p:nvSpPr>
          <p:cNvPr id="6147" name="Datumsplatzhalter 2"/>
          <p:cNvSpPr>
            <a:spLocks noGrp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A6548F-6A77-48A3-B923-7A8D8CC2BD5E}" type="datetime1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10.02.2020</a:t>
            </a:fld>
            <a:endParaRPr lang="de-DE" altLang="de-DE"/>
          </a:p>
        </p:txBody>
      </p:sp>
      <p:sp>
        <p:nvSpPr>
          <p:cNvPr id="6148" name="Foliennummernplatzhalter 3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/>
              <a:t>Seite </a:t>
            </a:r>
            <a:fld id="{774AB95E-8A86-426C-9DE7-327A22F025AC}" type="slidenum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de-DE" altLang="de-DE"/>
          </a:p>
        </p:txBody>
      </p:sp>
      <p:sp>
        <p:nvSpPr>
          <p:cNvPr id="6149" name="Inhaltsplatzhalter 11"/>
          <p:cNvSpPr>
            <a:spLocks noGrp="1"/>
          </p:cNvSpPr>
          <p:nvPr>
            <p:ph sz="quarter" idx="12"/>
          </p:nvPr>
        </p:nvSpPr>
        <p:spPr>
          <a:xfrm>
            <a:off x="1204913" y="1547813"/>
            <a:ext cx="10799762" cy="431958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…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idx="13"/>
          </p:nvPr>
        </p:nvSpPr>
        <p:spPr>
          <a:xfrm>
            <a:off x="1206500" y="150813"/>
            <a:ext cx="10785475" cy="214312"/>
          </a:xfrm>
        </p:spPr>
        <p:txBody>
          <a:bodyPr rtlCol="0"/>
          <a:lstStyle/>
          <a:p>
            <a:pPr fontAlgn="auto">
              <a:spcBef>
                <a:spcPts val="0"/>
              </a:spcBef>
              <a:defRPr/>
            </a:pPr>
            <a:r>
              <a:rPr lang="de-DE" dirty="0"/>
              <a:t>Michael</a:t>
            </a:r>
          </a:p>
        </p:txBody>
      </p:sp>
    </p:spTree>
    <p:extLst>
      <p:ext uri="{BB962C8B-B14F-4D97-AF65-F5344CB8AC3E}">
        <p14:creationId xmlns:p14="http://schemas.microsoft.com/office/powerpoint/2010/main" val="1999647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Fazit</a:t>
            </a:r>
            <a:endParaRPr lang="de-DE" altLang="de-DE">
              <a:latin typeface="Arial" pitchFamily="34" charset="0"/>
            </a:endParaRPr>
          </a:p>
        </p:txBody>
      </p:sp>
      <p:sp>
        <p:nvSpPr>
          <p:cNvPr id="6147" name="Datumsplatzhalter 2"/>
          <p:cNvSpPr>
            <a:spLocks noGrp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A6548F-6A77-48A3-B923-7A8D8CC2BD5E}" type="datetime1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10.02.2020</a:t>
            </a:fld>
            <a:endParaRPr lang="de-DE" altLang="de-DE"/>
          </a:p>
        </p:txBody>
      </p:sp>
      <p:sp>
        <p:nvSpPr>
          <p:cNvPr id="6148" name="Foliennummernplatzhalter 3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/>
              <a:t>Seite </a:t>
            </a:r>
            <a:fld id="{774AB95E-8A86-426C-9DE7-327A22F025AC}" type="slidenum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de-DE" altLang="de-DE"/>
          </a:p>
        </p:txBody>
      </p:sp>
      <p:sp>
        <p:nvSpPr>
          <p:cNvPr id="6149" name="Inhaltsplatzhalter 11"/>
          <p:cNvSpPr>
            <a:spLocks noGrp="1"/>
          </p:cNvSpPr>
          <p:nvPr>
            <p:ph sz="quarter" idx="12"/>
          </p:nvPr>
        </p:nvSpPr>
        <p:spPr>
          <a:xfrm>
            <a:off x="1204913" y="1547813"/>
            <a:ext cx="10799762" cy="431958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Wenige fertige und aktuelle </a:t>
            </a:r>
            <a:r>
              <a:rPr lang="de-DE" altLang="de-DE" dirty="0" err="1"/>
              <a:t>Matlab</a:t>
            </a:r>
            <a:r>
              <a:rPr lang="de-DE" altLang="de-DE" dirty="0"/>
              <a:t> Implementierungen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Eigene App wurde entwickelt, basierend auf bestehender Implementierung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Implementierung wurde angepasst</a:t>
            </a:r>
          </a:p>
          <a:p>
            <a:pPr marL="700088" lvl="1" indent="-342900"/>
            <a:r>
              <a:rPr lang="de-DE" altLang="de-DE" dirty="0"/>
              <a:t>Verschiedene Funktionen repariert (Lucas </a:t>
            </a:r>
            <a:r>
              <a:rPr lang="de-DE" altLang="de-DE" dirty="0" err="1"/>
              <a:t>Kanade</a:t>
            </a:r>
            <a:r>
              <a:rPr lang="de-DE" altLang="de-DE" dirty="0"/>
              <a:t> Affine Bildregistrierung)</a:t>
            </a:r>
          </a:p>
          <a:p>
            <a:pPr marL="700088" lvl="1" indent="-342900"/>
            <a:r>
              <a:rPr lang="de-DE" altLang="de-DE" dirty="0"/>
              <a:t>Entwicklung neuer GUI basierend auf aktuellem </a:t>
            </a:r>
            <a:r>
              <a:rPr lang="de-DE" altLang="de-DE" dirty="0" err="1"/>
              <a:t>MatLab</a:t>
            </a:r>
            <a:r>
              <a:rPr lang="de-DE" altLang="de-DE" dirty="0"/>
              <a:t> GUI </a:t>
            </a:r>
            <a:r>
              <a:rPr lang="de-DE" altLang="de-DE" dirty="0" err="1"/>
              <a:t>designer</a:t>
            </a:r>
            <a:endParaRPr lang="de-DE" altLang="de-DE" dirty="0"/>
          </a:p>
          <a:p>
            <a:pPr marL="700088" lvl="1" indent="-342900"/>
            <a:r>
              <a:rPr lang="de-DE" altLang="de-DE" dirty="0"/>
              <a:t>Code wurde vereinfacht </a:t>
            </a:r>
          </a:p>
          <a:p>
            <a:pPr marL="700088" lvl="1" indent="-342900"/>
            <a:r>
              <a:rPr lang="de-DE" altLang="de-DE" dirty="0"/>
              <a:t>Bildregistrierung von </a:t>
            </a:r>
            <a:r>
              <a:rPr lang="de-DE" altLang="de-DE" dirty="0" err="1"/>
              <a:t>MatLab</a:t>
            </a:r>
            <a:r>
              <a:rPr lang="de-DE" altLang="de-DE" dirty="0"/>
              <a:t> wurde als Option hinzugefügt</a:t>
            </a:r>
          </a:p>
          <a:p>
            <a:pPr marL="700088" lvl="1" indent="-342900"/>
            <a:r>
              <a:rPr lang="de-DE" altLang="de-DE" dirty="0"/>
              <a:t>SR Algorithmus basierend auf Kernel Regression </a:t>
            </a:r>
            <a:r>
              <a:rPr lang="de-DE" altLang="de-DE" dirty="0" err="1"/>
              <a:t>algorithmus</a:t>
            </a:r>
            <a:r>
              <a:rPr lang="de-DE" altLang="de-DE" dirty="0"/>
              <a:t> hinzugefügt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altLang="de-DE" dirty="0"/>
              <a:t>Fertige Anwendung bietet Auswahl zwischen verschiedenen BR und SR Algorithmen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altLang="de-DE" dirty="0"/>
              <a:t>Neue Testsequenzen (zu) groß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altLang="de-DE" dirty="0"/>
              <a:t>Relativ rechenintensiv </a:t>
            </a:r>
            <a:r>
              <a:rPr lang="de-DE" altLang="de-DE" dirty="0">
                <a:highlight>
                  <a:srgbClr val="FFFF00"/>
                </a:highlight>
              </a:rPr>
              <a:t>(???)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altLang="de-DE" dirty="0"/>
              <a:t>Weiterführende Tests zum näheren Untersuchen der verschiedenen Algorithmen sinnvoll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idx="13"/>
          </p:nvPr>
        </p:nvSpPr>
        <p:spPr>
          <a:xfrm>
            <a:off x="1206500" y="150813"/>
            <a:ext cx="10785475" cy="214312"/>
          </a:xfrm>
        </p:spPr>
        <p:txBody>
          <a:bodyPr rtlCol="0"/>
          <a:lstStyle/>
          <a:p>
            <a:pPr fontAlgn="auto">
              <a:spcBef>
                <a:spcPts val="0"/>
              </a:spcBef>
              <a:defRPr/>
            </a:pPr>
            <a:r>
              <a:rPr lang="de-DE" dirty="0"/>
              <a:t>Wer </a:t>
            </a:r>
            <a:r>
              <a:rPr lang="de-DE" dirty="0" err="1"/>
              <a:t>machts</a:t>
            </a:r>
            <a:r>
              <a:rPr lang="de-DE" dirty="0"/>
              <a:t>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CAE3055-DF43-4299-8954-E37C38F7D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12726" y="575191"/>
            <a:ext cx="1835707" cy="183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506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Datumsplatzhalter 2"/>
          <p:cNvSpPr>
            <a:spLocks noGrp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A6548F-6A77-48A3-B923-7A8D8CC2BD5E}" type="datetime1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10.02.2020</a:t>
            </a:fld>
            <a:endParaRPr lang="de-DE" altLang="de-DE"/>
          </a:p>
        </p:txBody>
      </p:sp>
      <p:sp>
        <p:nvSpPr>
          <p:cNvPr id="6148" name="Foliennummernplatzhalter 3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/>
              <a:t>Seite </a:t>
            </a:r>
            <a:fld id="{774AB95E-8A86-426C-9DE7-327A22F025AC}" type="slidenum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de-DE" alt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5C53C3F-F802-4B43-9B65-443CEE48EADC}"/>
              </a:ext>
            </a:extLst>
          </p:cNvPr>
          <p:cNvSpPr txBox="1"/>
          <p:nvPr/>
        </p:nvSpPr>
        <p:spPr>
          <a:xfrm>
            <a:off x="1854200" y="2767277"/>
            <a:ext cx="3034805" cy="1323439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de-DE" sz="8000" b="1">
                <a:solidFill>
                  <a:schemeClr val="accent2"/>
                </a:solidFill>
              </a:rPr>
              <a:t>Demo</a:t>
            </a:r>
          </a:p>
        </p:txBody>
      </p:sp>
      <p:pic>
        <p:nvPicPr>
          <p:cNvPr id="6" name="Grafik 5" descr="Ein Bild, das Monitor, schwarz, sitzend, Seite enthält.&#10;&#10;Automatisch generierte Beschreibung">
            <a:extLst>
              <a:ext uri="{FF2B5EF4-FFF2-40B4-BE49-F238E27FC236}">
                <a16:creationId xmlns:a16="http://schemas.microsoft.com/office/drawing/2014/main" id="{AFBAC565-9912-471C-96E0-A488500A30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8" t="6285" r="5756" b="8193"/>
          <a:stretch/>
        </p:blipFill>
        <p:spPr>
          <a:xfrm>
            <a:off x="7522590" y="707012"/>
            <a:ext cx="3619893" cy="3591612"/>
          </a:xfrm>
          <a:prstGeom prst="rect">
            <a:avLst/>
          </a:prstGeom>
          <a:effectLst>
            <a:reflection blurRad="6350" stA="50000" endA="275" endPos="40000" dist="101600" dir="5400000" sy="-100000" algn="bl" rotWithShape="0"/>
          </a:effectLst>
        </p:spPr>
      </p:pic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C8CCA9B-86F8-44BC-BEC2-FFAA5014D81E}"/>
              </a:ext>
            </a:extLst>
          </p:cNvPr>
          <p:cNvCxnSpPr/>
          <p:nvPr/>
        </p:nvCxnSpPr>
        <p:spPr>
          <a:xfrm>
            <a:off x="6083431" y="1329196"/>
            <a:ext cx="0" cy="3855546"/>
          </a:xfrm>
          <a:prstGeom prst="line">
            <a:avLst/>
          </a:prstGeom>
          <a:ln w="127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375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Datumsplatzhalter 2"/>
          <p:cNvSpPr>
            <a:spLocks noGrp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A6548F-6A77-48A3-B923-7A8D8CC2BD5E}" type="datetime1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10.02.2020</a:t>
            </a:fld>
            <a:endParaRPr lang="de-DE" altLang="de-DE"/>
          </a:p>
        </p:txBody>
      </p:sp>
      <p:sp>
        <p:nvSpPr>
          <p:cNvPr id="6148" name="Foliennummernplatzhalter 3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/>
              <a:t>Seite </a:t>
            </a:r>
            <a:fld id="{774AB95E-8A86-426C-9DE7-327A22F025AC}" type="slidenum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de-DE" altLang="de-DE"/>
          </a:p>
        </p:txBody>
      </p:sp>
      <p:sp>
        <p:nvSpPr>
          <p:cNvPr id="13" name="Textplatzhalter 12"/>
          <p:cNvSpPr>
            <a:spLocks noGrp="1"/>
          </p:cNvSpPr>
          <p:nvPr>
            <p:ph type="body" idx="13"/>
          </p:nvPr>
        </p:nvSpPr>
        <p:spPr>
          <a:xfrm>
            <a:off x="1206500" y="150813"/>
            <a:ext cx="10785475" cy="214312"/>
          </a:xfrm>
        </p:spPr>
        <p:txBody>
          <a:bodyPr rtlCol="0"/>
          <a:lstStyle/>
          <a:p>
            <a:pPr fontAlgn="auto">
              <a:spcBef>
                <a:spcPts val="0"/>
              </a:spcBef>
              <a:defRPr/>
            </a:pP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C08099E-386C-4DC5-9A68-89510CD6D202}"/>
              </a:ext>
            </a:extLst>
          </p:cNvPr>
          <p:cNvSpPr txBox="1"/>
          <p:nvPr/>
        </p:nvSpPr>
        <p:spPr>
          <a:xfrm>
            <a:off x="4890381" y="3506242"/>
            <a:ext cx="2318263" cy="769441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de-DE" sz="44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Fragen</a:t>
            </a:r>
            <a:r>
              <a:rPr lang="de-DE" sz="44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3A3DB37-B1D8-4FB5-8BD2-0216AB3FC5B8}"/>
              </a:ext>
            </a:extLst>
          </p:cNvPr>
          <p:cNvSpPr txBox="1"/>
          <p:nvPr/>
        </p:nvSpPr>
        <p:spPr>
          <a:xfrm>
            <a:off x="4378222" y="2392898"/>
            <a:ext cx="36054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 b="1">
                <a:solidFill>
                  <a:schemeClr val="accent2"/>
                </a:solidFill>
              </a:rPr>
              <a:t>Danke!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D2D807-52D1-4AC0-B4D3-A6BF67A2D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110" y="2451635"/>
            <a:ext cx="2866556" cy="1840966"/>
          </a:xfrm>
          <a:prstGeom prst="rect">
            <a:avLst/>
          </a:prstGeom>
          <a:effectLst>
            <a:reflection blurRad="6350" stA="50000" endA="275" endPos="40000" dist="1016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915483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Quellen</a:t>
            </a:r>
            <a:endParaRPr lang="de-DE" altLang="de-DE" dirty="0">
              <a:latin typeface="Arial" pitchFamily="34" charset="0"/>
            </a:endParaRPr>
          </a:p>
        </p:txBody>
      </p:sp>
      <p:sp>
        <p:nvSpPr>
          <p:cNvPr id="6147" name="Datumsplatzhalter 2"/>
          <p:cNvSpPr>
            <a:spLocks noGrp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A6548F-6A77-48A3-B923-7A8D8CC2BD5E}" type="datetime1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10.02.2020</a:t>
            </a:fld>
            <a:endParaRPr lang="de-DE" altLang="de-DE"/>
          </a:p>
        </p:txBody>
      </p:sp>
      <p:sp>
        <p:nvSpPr>
          <p:cNvPr id="6148" name="Foliennummernplatzhalter 3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/>
              <a:t>Seite </a:t>
            </a:r>
            <a:fld id="{774AB95E-8A86-426C-9DE7-327A22F025AC}" type="slidenum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de-DE" altLang="de-DE"/>
          </a:p>
        </p:txBody>
      </p:sp>
      <p:sp>
        <p:nvSpPr>
          <p:cNvPr id="6149" name="Inhaltsplatzhalter 11"/>
          <p:cNvSpPr>
            <a:spLocks noGrp="1"/>
          </p:cNvSpPr>
          <p:nvPr>
            <p:ph sz="quarter" idx="12"/>
          </p:nvPr>
        </p:nvSpPr>
        <p:spPr>
          <a:xfrm>
            <a:off x="1204913" y="1547813"/>
            <a:ext cx="10799762" cy="431958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endParaRPr lang="de-DE" altLang="de-DE"/>
          </a:p>
        </p:txBody>
      </p:sp>
      <p:sp>
        <p:nvSpPr>
          <p:cNvPr id="13" name="Textplatzhalter 12"/>
          <p:cNvSpPr>
            <a:spLocks noGrp="1"/>
          </p:cNvSpPr>
          <p:nvPr>
            <p:ph type="body" idx="13"/>
          </p:nvPr>
        </p:nvSpPr>
        <p:spPr>
          <a:xfrm>
            <a:off x="1206500" y="150813"/>
            <a:ext cx="10785475" cy="214312"/>
          </a:xfrm>
        </p:spPr>
        <p:txBody>
          <a:bodyPr rtlCol="0"/>
          <a:lstStyle/>
          <a:p>
            <a:pPr fontAlgn="auto">
              <a:spcBef>
                <a:spcPts val="0"/>
              </a:spcBef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573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Recherche – Bild-Registrierung</a:t>
            </a:r>
            <a:endParaRPr lang="de-DE" altLang="de-DE" dirty="0">
              <a:latin typeface="Arial" pitchFamily="34" charset="0"/>
            </a:endParaRPr>
          </a:p>
        </p:txBody>
      </p:sp>
      <p:sp>
        <p:nvSpPr>
          <p:cNvPr id="6147" name="Datumsplatzhalter 2"/>
          <p:cNvSpPr>
            <a:spLocks noGrp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A6548F-6A77-48A3-B923-7A8D8CC2BD5E}" type="datetime1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10.02.2020</a:t>
            </a:fld>
            <a:endParaRPr lang="de-DE" altLang="de-DE"/>
          </a:p>
        </p:txBody>
      </p:sp>
      <p:sp>
        <p:nvSpPr>
          <p:cNvPr id="6148" name="Foliennummernplatzhalter 3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/>
              <a:t>Seite </a:t>
            </a:r>
            <a:fld id="{774AB95E-8A86-426C-9DE7-327A22F025AC}" type="slidenum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de-DE" altLang="de-DE"/>
          </a:p>
        </p:txBody>
      </p:sp>
      <p:sp>
        <p:nvSpPr>
          <p:cNvPr id="6149" name="Inhaltsplatzhalter 11"/>
          <p:cNvSpPr>
            <a:spLocks noGrp="1"/>
          </p:cNvSpPr>
          <p:nvPr>
            <p:ph sz="quarter" idx="12"/>
          </p:nvPr>
        </p:nvSpPr>
        <p:spPr>
          <a:xfrm>
            <a:off x="1204913" y="1547813"/>
            <a:ext cx="5695508" cy="431958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DE" altLang="de-DE" b="1"/>
              <a:t>Funktionen zur Bildregistrierung</a:t>
            </a:r>
          </a:p>
          <a:p>
            <a:pPr marL="700088" lvl="1" indent="-342900"/>
            <a:r>
              <a:rPr lang="de-DE" altLang="de-DE" b="1" err="1"/>
              <a:t>Imregister</a:t>
            </a:r>
            <a:endParaRPr lang="de-DE" altLang="de-DE" b="1"/>
          </a:p>
          <a:p>
            <a:pPr marL="884238" lvl="2" indent="-342900"/>
            <a:r>
              <a:rPr lang="de-DE" altLang="de-DE" err="1"/>
              <a:t>Intensity</a:t>
            </a:r>
            <a:r>
              <a:rPr lang="de-DE" altLang="de-DE"/>
              <a:t> </a:t>
            </a:r>
            <a:r>
              <a:rPr lang="de-DE" altLang="de-DE" err="1"/>
              <a:t>based</a:t>
            </a:r>
            <a:endParaRPr lang="de-DE" altLang="de-DE"/>
          </a:p>
          <a:p>
            <a:pPr marL="884238" lvl="2" indent="-342900"/>
            <a:r>
              <a:rPr lang="de-DE" altLang="de-DE"/>
              <a:t>Input: 2 Bilder</a:t>
            </a:r>
          </a:p>
          <a:p>
            <a:pPr marL="884238" lvl="2" indent="-342900"/>
            <a:r>
              <a:rPr lang="de-DE" altLang="de-DE"/>
              <a:t>Rückgabe: registrierte Bild</a:t>
            </a:r>
          </a:p>
          <a:p>
            <a:pPr marL="700088" lvl="1" indent="-342900"/>
            <a:r>
              <a:rPr lang="de-DE" altLang="de-DE" b="1" err="1"/>
              <a:t>Imregcorr</a:t>
            </a:r>
            <a:endParaRPr lang="de-DE" altLang="de-DE" b="1"/>
          </a:p>
          <a:p>
            <a:pPr marL="884238" lvl="2" indent="-342900"/>
            <a:r>
              <a:rPr lang="de-DE" altLang="de-DE"/>
              <a:t>Basiert auf Phasen Korrelation</a:t>
            </a:r>
          </a:p>
          <a:p>
            <a:pPr marL="884238" lvl="2" indent="-342900"/>
            <a:r>
              <a:rPr lang="de-DE" altLang="de-DE"/>
              <a:t>Input: 2 Bilder</a:t>
            </a:r>
          </a:p>
          <a:p>
            <a:pPr marL="884238" lvl="2" indent="-342900"/>
            <a:r>
              <a:rPr lang="de-DE" altLang="de-DE"/>
              <a:t>Rückgabe: Transformationsmatrix</a:t>
            </a:r>
          </a:p>
          <a:p>
            <a:pPr marL="700088" lvl="1" indent="-342900"/>
            <a:r>
              <a:rPr lang="de-DE" altLang="de-DE" b="1" err="1"/>
              <a:t>Imregmtb</a:t>
            </a:r>
            <a:endParaRPr lang="de-DE" altLang="de-DE" b="1"/>
          </a:p>
          <a:p>
            <a:pPr marL="884238" lvl="2" indent="-342900"/>
            <a:r>
              <a:rPr lang="de-DE" altLang="de-DE"/>
              <a:t>Basiert auf „Median Threshold Bitmap“ </a:t>
            </a:r>
            <a:r>
              <a:rPr lang="de-DE" altLang="de-DE" err="1"/>
              <a:t>registration</a:t>
            </a:r>
            <a:r>
              <a:rPr lang="de-DE" altLang="de-DE"/>
              <a:t>: Nützlich für unterschiedlich Belichtete Bildsequenzen</a:t>
            </a:r>
          </a:p>
          <a:p>
            <a:pPr marL="884238" lvl="2" indent="-342900"/>
            <a:r>
              <a:rPr lang="de-DE" altLang="de-DE"/>
              <a:t>Rückgabe: Registrierte Grauwertbild Sequenz</a:t>
            </a:r>
          </a:p>
          <a:p>
            <a:pPr marL="884238" lvl="2" indent="-342900"/>
            <a:endParaRPr lang="de-DE" altLang="de-DE"/>
          </a:p>
          <a:p>
            <a:pPr marL="700088" lvl="1" indent="-342900"/>
            <a:endParaRPr lang="de-DE" altLang="de-DE"/>
          </a:p>
          <a:p>
            <a:pPr marL="700088" lvl="1" indent="-342900"/>
            <a:endParaRPr lang="de-DE" altLang="de-DE"/>
          </a:p>
        </p:txBody>
      </p:sp>
      <p:sp>
        <p:nvSpPr>
          <p:cNvPr id="13" name="Textplatzhalter 12"/>
          <p:cNvSpPr>
            <a:spLocks noGrp="1"/>
          </p:cNvSpPr>
          <p:nvPr>
            <p:ph type="body" idx="13"/>
          </p:nvPr>
        </p:nvSpPr>
        <p:spPr>
          <a:xfrm>
            <a:off x="1206500" y="150813"/>
            <a:ext cx="10785475" cy="214312"/>
          </a:xfrm>
        </p:spPr>
        <p:txBody>
          <a:bodyPr rtlCol="0"/>
          <a:lstStyle/>
          <a:p>
            <a:pPr fontAlgn="auto">
              <a:spcBef>
                <a:spcPts val="0"/>
              </a:spcBef>
              <a:defRPr/>
            </a:pPr>
            <a:r>
              <a:rPr lang="de-DE"/>
              <a:t>Fabian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C388266-1E88-41EF-AB92-ED5A77A62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313" y="1283784"/>
            <a:ext cx="5098222" cy="429043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A8C0742-C0E7-4BF1-9515-9595A8F383E8}"/>
              </a:ext>
            </a:extLst>
          </p:cNvPr>
          <p:cNvSpPr/>
          <p:nvPr/>
        </p:nvSpPr>
        <p:spPr>
          <a:xfrm>
            <a:off x="6825008" y="1866508"/>
            <a:ext cx="1074654" cy="245096"/>
          </a:xfrm>
          <a:prstGeom prst="rect">
            <a:avLst/>
          </a:prstGeom>
          <a:noFill/>
          <a:ln w="6350">
            <a:solidFill>
              <a:schemeClr val="accent1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2D0E128-9BDF-4182-BE94-52E6552ADE52}"/>
              </a:ext>
            </a:extLst>
          </p:cNvPr>
          <p:cNvSpPr/>
          <p:nvPr/>
        </p:nvSpPr>
        <p:spPr>
          <a:xfrm>
            <a:off x="6825008" y="2797940"/>
            <a:ext cx="1074654" cy="245096"/>
          </a:xfrm>
          <a:prstGeom prst="rect">
            <a:avLst/>
          </a:prstGeom>
          <a:noFill/>
          <a:ln w="6350">
            <a:solidFill>
              <a:schemeClr val="accent1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BE8250A-E004-423F-873C-C4DA7471BBD4}"/>
              </a:ext>
            </a:extLst>
          </p:cNvPr>
          <p:cNvSpPr/>
          <p:nvPr/>
        </p:nvSpPr>
        <p:spPr>
          <a:xfrm>
            <a:off x="6836007" y="3638497"/>
            <a:ext cx="1074654" cy="245096"/>
          </a:xfrm>
          <a:prstGeom prst="rect">
            <a:avLst/>
          </a:prstGeom>
          <a:noFill/>
          <a:ln w="6350">
            <a:solidFill>
              <a:schemeClr val="accent1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5549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Recherche – Bild-Registrierung</a:t>
            </a:r>
            <a:endParaRPr lang="de-DE" altLang="de-DE" dirty="0">
              <a:latin typeface="Arial" pitchFamily="34" charset="0"/>
            </a:endParaRPr>
          </a:p>
        </p:txBody>
      </p:sp>
      <p:sp>
        <p:nvSpPr>
          <p:cNvPr id="6147" name="Datumsplatzhalter 2"/>
          <p:cNvSpPr>
            <a:spLocks noGrp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A6548F-6A77-48A3-B923-7A8D8CC2BD5E}" type="datetime1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10.02.2020</a:t>
            </a:fld>
            <a:endParaRPr lang="de-DE" altLang="de-DE"/>
          </a:p>
        </p:txBody>
      </p:sp>
      <p:sp>
        <p:nvSpPr>
          <p:cNvPr id="6148" name="Foliennummernplatzhalter 3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/>
              <a:t>Seite </a:t>
            </a:r>
            <a:fld id="{774AB95E-8A86-426C-9DE7-327A22F025AC}" type="slidenum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de-DE" altLang="de-DE"/>
          </a:p>
        </p:txBody>
      </p:sp>
      <p:sp>
        <p:nvSpPr>
          <p:cNvPr id="6149" name="Inhaltsplatzhalter 11"/>
          <p:cNvSpPr>
            <a:spLocks noGrp="1"/>
          </p:cNvSpPr>
          <p:nvPr>
            <p:ph sz="quarter" idx="12"/>
          </p:nvPr>
        </p:nvSpPr>
        <p:spPr>
          <a:xfrm>
            <a:off x="1204913" y="1547813"/>
            <a:ext cx="5695508" cy="431958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DE" altLang="de-DE" b="1"/>
              <a:t>Weitere Funktionen</a:t>
            </a:r>
          </a:p>
          <a:p>
            <a:pPr marL="700088" lvl="1" indent="-342900"/>
            <a:r>
              <a:rPr lang="de-DE" altLang="de-DE" b="1" err="1"/>
              <a:t>imregconfig</a:t>
            </a:r>
            <a:endParaRPr lang="de-DE" altLang="de-DE" b="1"/>
          </a:p>
          <a:p>
            <a:pPr marL="884238" lvl="2" indent="-342900"/>
            <a:r>
              <a:rPr lang="de-DE" altLang="de-DE"/>
              <a:t>Konfigurationsobjekt zum „tunen“ der </a:t>
            </a:r>
            <a:r>
              <a:rPr lang="de-DE" altLang="de-DE" err="1"/>
              <a:t>image</a:t>
            </a:r>
            <a:r>
              <a:rPr lang="de-DE" altLang="de-DE"/>
              <a:t> </a:t>
            </a:r>
            <a:r>
              <a:rPr lang="de-DE" altLang="de-DE" err="1"/>
              <a:t>registration</a:t>
            </a:r>
            <a:endParaRPr lang="de-DE" altLang="de-DE"/>
          </a:p>
          <a:p>
            <a:pPr marL="700088" lvl="1" indent="-342900"/>
            <a:r>
              <a:rPr lang="de-DE" altLang="de-DE" b="1" err="1"/>
              <a:t>imregtform</a:t>
            </a:r>
            <a:endParaRPr lang="de-DE" altLang="de-DE" b="1"/>
          </a:p>
          <a:p>
            <a:pPr marL="884238" lvl="2" indent="-342900"/>
            <a:r>
              <a:rPr lang="de-DE" altLang="de-DE"/>
              <a:t>Basiert auf gleichem Algorithmus wie </a:t>
            </a:r>
            <a:r>
              <a:rPr lang="de-DE" altLang="de-DE" err="1"/>
              <a:t>imregister</a:t>
            </a:r>
            <a:r>
              <a:rPr lang="de-DE" altLang="de-DE"/>
              <a:t>, nur das Transformationsmatrix zurückgegeben wird</a:t>
            </a:r>
          </a:p>
          <a:p>
            <a:pPr marL="700088" lvl="1" indent="-342900"/>
            <a:endParaRPr lang="de-DE" altLang="de-DE"/>
          </a:p>
          <a:p>
            <a:pPr marL="700088" lvl="1" indent="-342900"/>
            <a:endParaRPr lang="de-DE" altLang="de-DE"/>
          </a:p>
        </p:txBody>
      </p:sp>
      <p:sp>
        <p:nvSpPr>
          <p:cNvPr id="13" name="Textplatzhalter 12"/>
          <p:cNvSpPr>
            <a:spLocks noGrp="1"/>
          </p:cNvSpPr>
          <p:nvPr>
            <p:ph type="body" idx="13"/>
          </p:nvPr>
        </p:nvSpPr>
        <p:spPr>
          <a:xfrm>
            <a:off x="1206500" y="150813"/>
            <a:ext cx="10785475" cy="214312"/>
          </a:xfrm>
        </p:spPr>
        <p:txBody>
          <a:bodyPr rtlCol="0"/>
          <a:lstStyle/>
          <a:p>
            <a:pPr fontAlgn="auto">
              <a:spcBef>
                <a:spcPts val="0"/>
              </a:spcBef>
              <a:defRPr/>
            </a:pPr>
            <a:r>
              <a:rPr lang="de-DE"/>
              <a:t>Fabian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C388266-1E88-41EF-AB92-ED5A77A62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313" y="1283784"/>
            <a:ext cx="5098222" cy="429043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A8C0742-C0E7-4BF1-9515-9595A8F383E8}"/>
              </a:ext>
            </a:extLst>
          </p:cNvPr>
          <p:cNvSpPr/>
          <p:nvPr/>
        </p:nvSpPr>
        <p:spPr>
          <a:xfrm>
            <a:off x="6825008" y="2121029"/>
            <a:ext cx="1074654" cy="245096"/>
          </a:xfrm>
          <a:prstGeom prst="rect">
            <a:avLst/>
          </a:prstGeom>
          <a:noFill/>
          <a:ln w="6350">
            <a:solidFill>
              <a:schemeClr val="accent1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2D0E128-9BDF-4182-BE94-52E6552ADE52}"/>
              </a:ext>
            </a:extLst>
          </p:cNvPr>
          <p:cNvSpPr/>
          <p:nvPr/>
        </p:nvSpPr>
        <p:spPr>
          <a:xfrm>
            <a:off x="6825008" y="2392591"/>
            <a:ext cx="1074654" cy="245096"/>
          </a:xfrm>
          <a:prstGeom prst="rect">
            <a:avLst/>
          </a:prstGeom>
          <a:noFill/>
          <a:ln w="6350">
            <a:solidFill>
              <a:schemeClr val="accent1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9944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Recherche – Super-Resolution</a:t>
            </a:r>
            <a:endParaRPr lang="de-DE" altLang="de-DE" dirty="0">
              <a:latin typeface="Arial" pitchFamily="34" charset="0"/>
            </a:endParaRPr>
          </a:p>
        </p:txBody>
      </p:sp>
      <p:sp>
        <p:nvSpPr>
          <p:cNvPr id="6147" name="Datumsplatzhalter 2"/>
          <p:cNvSpPr>
            <a:spLocks noGrp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A6548F-6A77-48A3-B923-7A8D8CC2BD5E}" type="datetime1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10.02.2020</a:t>
            </a:fld>
            <a:endParaRPr lang="de-DE" altLang="de-DE"/>
          </a:p>
        </p:txBody>
      </p:sp>
      <p:sp>
        <p:nvSpPr>
          <p:cNvPr id="6148" name="Foliennummernplatzhalter 3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/>
              <a:t>Seite </a:t>
            </a:r>
            <a:fld id="{774AB95E-8A86-426C-9DE7-327A22F025AC}" type="slidenum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de-DE" altLang="de-DE"/>
          </a:p>
        </p:txBody>
      </p:sp>
      <p:sp>
        <p:nvSpPr>
          <p:cNvPr id="6149" name="Inhaltsplatzhalter 11"/>
          <p:cNvSpPr>
            <a:spLocks noGrp="1"/>
          </p:cNvSpPr>
          <p:nvPr>
            <p:ph sz="quarter" idx="12"/>
          </p:nvPr>
        </p:nvSpPr>
        <p:spPr>
          <a:xfrm>
            <a:off x="1204913" y="1547813"/>
            <a:ext cx="6480174" cy="431958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DE" dirty="0"/>
              <a:t>Robust </a:t>
            </a:r>
            <a:r>
              <a:rPr lang="de-DE" dirty="0" err="1"/>
              <a:t>And</a:t>
            </a:r>
            <a:r>
              <a:rPr lang="de-DE" dirty="0"/>
              <a:t> Fast Super Resolution (2010)</a:t>
            </a:r>
          </a:p>
          <a:p>
            <a:pPr marL="700088" lvl="1" indent="-342900"/>
            <a:r>
              <a:rPr lang="de-DE" altLang="de-DE" dirty="0" err="1"/>
              <a:t>Matlab</a:t>
            </a:r>
            <a:r>
              <a:rPr lang="de-DE" altLang="de-DE" dirty="0"/>
              <a:t> GUI</a:t>
            </a:r>
          </a:p>
          <a:p>
            <a:pPr marL="700088" lvl="1" indent="-342900"/>
            <a:r>
              <a:rPr lang="de-DE" dirty="0"/>
              <a:t>Fast </a:t>
            </a:r>
            <a:r>
              <a:rPr lang="de-DE" dirty="0" err="1"/>
              <a:t>and</a:t>
            </a:r>
            <a:r>
              <a:rPr lang="de-DE" dirty="0"/>
              <a:t> Robust Multiframe Super Resolution (2004)</a:t>
            </a:r>
          </a:p>
          <a:p>
            <a:pPr marL="700088" lvl="1" indent="-342900"/>
            <a:r>
              <a:rPr lang="de-DE" dirty="0"/>
              <a:t>Pyramidal Implementation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Lucas </a:t>
            </a:r>
            <a:r>
              <a:rPr lang="de-DE" dirty="0" err="1"/>
              <a:t>Kanade</a:t>
            </a:r>
            <a:r>
              <a:rPr lang="de-DE" dirty="0"/>
              <a:t> Feature </a:t>
            </a:r>
            <a:r>
              <a:rPr lang="de-DE" dirty="0" err="1"/>
              <a:t>Tracker</a:t>
            </a:r>
            <a:r>
              <a:rPr lang="de-DE" dirty="0"/>
              <a:t> (2001)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Pro</a:t>
            </a:r>
          </a:p>
          <a:p>
            <a:pPr marL="700088" lvl="1" indent="-342900"/>
            <a:r>
              <a:rPr lang="de-DE" altLang="de-DE" dirty="0"/>
              <a:t>Registrierung: LK Translation</a:t>
            </a:r>
          </a:p>
          <a:p>
            <a:pPr marL="700088" lvl="1" indent="-342900"/>
            <a:r>
              <a:rPr lang="de-DE" altLang="de-DE" dirty="0" err="1"/>
              <a:t>Cubic</a:t>
            </a:r>
            <a:r>
              <a:rPr lang="de-DE" altLang="de-DE" dirty="0"/>
              <a:t> </a:t>
            </a:r>
            <a:r>
              <a:rPr lang="de-DE" altLang="de-DE" dirty="0" err="1"/>
              <a:t>Spline</a:t>
            </a:r>
            <a:r>
              <a:rPr lang="de-DE" altLang="de-DE" dirty="0"/>
              <a:t> + </a:t>
            </a:r>
            <a:r>
              <a:rPr lang="de-DE" altLang="de-DE" dirty="0" err="1"/>
              <a:t>Deblur</a:t>
            </a:r>
            <a:endParaRPr lang="de-DE" altLang="de-DE" dirty="0"/>
          </a:p>
          <a:p>
            <a:pPr marL="700088" lvl="1" indent="-342900"/>
            <a:r>
              <a:rPr lang="de-DE" altLang="de-DE" dirty="0"/>
              <a:t>Fast Robust SR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DE" altLang="de-DE" dirty="0"/>
              <a:t>Contra</a:t>
            </a:r>
          </a:p>
          <a:p>
            <a:pPr marL="700088" lvl="1" indent="-342900"/>
            <a:r>
              <a:rPr lang="de-DE" altLang="de-DE" dirty="0"/>
              <a:t>Import von Videos nur als .</a:t>
            </a:r>
            <a:r>
              <a:rPr lang="de-DE" altLang="de-DE" dirty="0" err="1"/>
              <a:t>mat</a:t>
            </a:r>
            <a:r>
              <a:rPr lang="de-DE" altLang="de-DE" dirty="0"/>
              <a:t> Datei</a:t>
            </a:r>
          </a:p>
          <a:p>
            <a:pPr marL="700088" lvl="1" indent="-342900"/>
            <a:r>
              <a:rPr lang="de-DE" altLang="de-DE" dirty="0"/>
              <a:t>LK Affine funktioniert nicht</a:t>
            </a:r>
          </a:p>
          <a:p>
            <a:pPr marL="700088" lvl="1" indent="-342900"/>
            <a:r>
              <a:rPr lang="de-DE" altLang="de-DE" dirty="0"/>
              <a:t>Robust SR funktioniert nur eingeschränkt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idx="13"/>
          </p:nvPr>
        </p:nvSpPr>
        <p:spPr>
          <a:xfrm>
            <a:off x="1206500" y="150813"/>
            <a:ext cx="10785475" cy="214312"/>
          </a:xfrm>
        </p:spPr>
        <p:txBody>
          <a:bodyPr rtlCol="0"/>
          <a:lstStyle/>
          <a:p>
            <a:pPr fontAlgn="auto">
              <a:spcBef>
                <a:spcPts val="0"/>
              </a:spcBef>
              <a:defRPr/>
            </a:pPr>
            <a:r>
              <a:rPr lang="de-DE" dirty="0"/>
              <a:t>Rafael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D28E99A-EEB9-DD40-9293-67CB48C61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847" y="1420813"/>
            <a:ext cx="330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23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Recherche – Super-Resolution</a:t>
            </a:r>
            <a:endParaRPr lang="de-DE" altLang="de-DE" dirty="0">
              <a:latin typeface="Arial" pitchFamily="34" charset="0"/>
            </a:endParaRPr>
          </a:p>
        </p:txBody>
      </p:sp>
      <p:sp>
        <p:nvSpPr>
          <p:cNvPr id="6147" name="Datumsplatzhalter 2"/>
          <p:cNvSpPr>
            <a:spLocks noGrp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A6548F-6A77-48A3-B923-7A8D8CC2BD5E}" type="datetime1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10.02.2020</a:t>
            </a:fld>
            <a:endParaRPr lang="de-DE" altLang="de-DE"/>
          </a:p>
        </p:txBody>
      </p:sp>
      <p:sp>
        <p:nvSpPr>
          <p:cNvPr id="6148" name="Foliennummernplatzhalter 3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/>
              <a:t>Seite </a:t>
            </a:r>
            <a:fld id="{774AB95E-8A86-426C-9DE7-327A22F025AC}" type="slidenum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de-DE" altLang="de-DE"/>
          </a:p>
        </p:txBody>
      </p:sp>
      <p:sp>
        <p:nvSpPr>
          <p:cNvPr id="6149" name="Inhaltsplatzhalter 11"/>
          <p:cNvSpPr>
            <a:spLocks noGrp="1"/>
          </p:cNvSpPr>
          <p:nvPr>
            <p:ph sz="quarter" idx="12"/>
          </p:nvPr>
        </p:nvSpPr>
        <p:spPr>
          <a:xfrm>
            <a:off x="1204913" y="1547813"/>
            <a:ext cx="4891087" cy="431958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DE" altLang="de-DE"/>
              <a:t>Neuartige Super-Resolution Algorithmen</a:t>
            </a:r>
          </a:p>
          <a:p>
            <a:pPr marL="700088" lvl="1" indent="-342900"/>
            <a:r>
              <a:rPr lang="de-DE"/>
              <a:t>Multiframe Super-Resolution </a:t>
            </a:r>
            <a:r>
              <a:rPr lang="de-DE" err="1"/>
              <a:t>Application</a:t>
            </a:r>
            <a:endParaRPr lang="de-DE"/>
          </a:p>
          <a:p>
            <a:pPr marL="700088" lvl="1" indent="-342900"/>
            <a:r>
              <a:rPr lang="de-DE" altLang="de-DE"/>
              <a:t>Entwickelt von </a:t>
            </a:r>
            <a:r>
              <a:rPr lang="de-DE" altLang="de-DE" err="1"/>
              <a:t>by</a:t>
            </a:r>
            <a:r>
              <a:rPr lang="de-DE" altLang="de-DE"/>
              <a:t> </a:t>
            </a:r>
            <a:r>
              <a:rPr lang="de-DE" err="1"/>
              <a:t>P.Vandewalle</a:t>
            </a:r>
            <a:r>
              <a:rPr lang="de-DE"/>
              <a:t> et al.</a:t>
            </a:r>
          </a:p>
          <a:p>
            <a:pPr marL="700088" lvl="1" indent="-342900"/>
            <a:r>
              <a:rPr lang="de-DE" altLang="de-DE"/>
              <a:t>Auswahl zwischen verschiedenen BR und SR Algorithmen</a:t>
            </a:r>
          </a:p>
          <a:p>
            <a:pPr marL="700088" lvl="1" indent="-342900"/>
            <a:r>
              <a:rPr lang="de-DE" altLang="de-DE"/>
              <a:t>Input: Sequenz aus LR Bildern ( </a:t>
            </a:r>
            <a:r>
              <a:rPr lang="de-DE" altLang="de-DE" err="1"/>
              <a:t>Tiff</a:t>
            </a:r>
            <a:r>
              <a:rPr lang="de-DE" altLang="de-DE"/>
              <a:t> </a:t>
            </a:r>
            <a:r>
              <a:rPr lang="de-DE" altLang="de-DE" err="1"/>
              <a:t>format</a:t>
            </a:r>
            <a:r>
              <a:rPr lang="de-DE" altLang="de-DE"/>
              <a:t>)</a:t>
            </a:r>
          </a:p>
          <a:p>
            <a:pPr marL="700088" lvl="1" indent="-342900"/>
            <a:r>
              <a:rPr lang="de-DE" altLang="de-DE"/>
              <a:t>Pro:</a:t>
            </a:r>
          </a:p>
          <a:p>
            <a:pPr marL="884238" lvl="2" indent="-342900"/>
            <a:r>
              <a:rPr lang="de-DE" altLang="de-DE"/>
              <a:t>…</a:t>
            </a:r>
          </a:p>
          <a:p>
            <a:pPr marL="700088" lvl="1" indent="-342900"/>
            <a:r>
              <a:rPr lang="de-DE" altLang="de-DE"/>
              <a:t>Contra:</a:t>
            </a:r>
          </a:p>
          <a:p>
            <a:pPr marL="884238" lvl="2" indent="-342900"/>
            <a:r>
              <a:rPr lang="de-DE" altLang="de-DE"/>
              <a:t>…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idx="13"/>
          </p:nvPr>
        </p:nvSpPr>
        <p:spPr>
          <a:xfrm>
            <a:off x="1206500" y="150813"/>
            <a:ext cx="10785475" cy="214312"/>
          </a:xfrm>
        </p:spPr>
        <p:txBody>
          <a:bodyPr rtlCol="0"/>
          <a:lstStyle/>
          <a:p>
            <a:pPr fontAlgn="auto">
              <a:spcBef>
                <a:spcPts val="0"/>
              </a:spcBef>
              <a:defRPr/>
            </a:pPr>
            <a:r>
              <a:rPr lang="de-DE" dirty="0"/>
              <a:t>Michael</a:t>
            </a:r>
          </a:p>
        </p:txBody>
      </p:sp>
      <p:pic>
        <p:nvPicPr>
          <p:cNvPr id="5" name="Grafik 4" descr="Ein Bild, das Screenshot, Monitor, Anzeige enthält.&#10;&#10;Automatisch generierte Beschreibung">
            <a:extLst>
              <a:ext uri="{FF2B5EF4-FFF2-40B4-BE49-F238E27FC236}">
                <a16:creationId xmlns:a16="http://schemas.microsoft.com/office/drawing/2014/main" id="{877AD65D-C145-4824-A011-E30EEF12F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865" y="1273629"/>
            <a:ext cx="5583810" cy="431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26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Recherche – Super-Resolution</a:t>
            </a:r>
            <a:endParaRPr lang="de-DE" altLang="de-DE" dirty="0">
              <a:latin typeface="Arial" pitchFamily="34" charset="0"/>
            </a:endParaRPr>
          </a:p>
        </p:txBody>
      </p:sp>
      <p:sp>
        <p:nvSpPr>
          <p:cNvPr id="6147" name="Datumsplatzhalter 2"/>
          <p:cNvSpPr>
            <a:spLocks noGrp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6A6548F-6A77-48A3-B923-7A8D8CC2BD5E}" type="datetime1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10.02.2020</a:t>
            </a:fld>
            <a:endParaRPr lang="de-DE" altLang="de-DE"/>
          </a:p>
        </p:txBody>
      </p:sp>
      <p:sp>
        <p:nvSpPr>
          <p:cNvPr id="6148" name="Foliennummernplatzhalter 3"/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/>
              <a:t>Seite </a:t>
            </a:r>
            <a:fld id="{774AB95E-8A86-426C-9DE7-327A22F025AC}" type="slidenum">
              <a:rPr lang="de-DE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de-DE" altLang="de-DE"/>
          </a:p>
        </p:txBody>
      </p:sp>
      <p:sp>
        <p:nvSpPr>
          <p:cNvPr id="6149" name="Inhaltsplatzhalter 11"/>
          <p:cNvSpPr>
            <a:spLocks noGrp="1"/>
          </p:cNvSpPr>
          <p:nvPr>
            <p:ph sz="quarter" idx="12"/>
          </p:nvPr>
        </p:nvSpPr>
        <p:spPr>
          <a:xfrm>
            <a:off x="1204913" y="1547813"/>
            <a:ext cx="7213223" cy="431958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/>
              <a:t>Noise-Suppressing And Edge-Preserving Super Resolution</a:t>
            </a:r>
            <a:endParaRPr lang="de-DE"/>
          </a:p>
          <a:p>
            <a:pPr marL="700088" lvl="1" indent="-342900"/>
            <a:r>
              <a:rPr lang="de-DE" altLang="de-DE"/>
              <a:t>Entwickelt von </a:t>
            </a:r>
            <a:r>
              <a:rPr lang="de-DE"/>
              <a:t>Baraka </a:t>
            </a:r>
            <a:r>
              <a:rPr lang="de-DE" err="1"/>
              <a:t>Maiseli</a:t>
            </a:r>
            <a:r>
              <a:rPr lang="de-DE"/>
              <a:t>, </a:t>
            </a:r>
            <a:r>
              <a:rPr lang="de-DE" err="1"/>
              <a:t>Nassor</a:t>
            </a:r>
            <a:r>
              <a:rPr lang="de-DE"/>
              <a:t> Ally</a:t>
            </a:r>
          </a:p>
          <a:p>
            <a:pPr marL="700088" lvl="1" indent="-342900"/>
            <a:r>
              <a:rPr lang="de-DE" altLang="de-DE"/>
              <a:t>Ansatz:</a:t>
            </a:r>
          </a:p>
          <a:p>
            <a:pPr marL="884238" lvl="2" indent="-342900"/>
            <a:r>
              <a:rPr lang="de-DE" altLang="de-DE"/>
              <a:t>Optimieren der Rauschreduzierung</a:t>
            </a:r>
          </a:p>
          <a:p>
            <a:pPr marL="884238" lvl="2" indent="-342900"/>
            <a:r>
              <a:rPr lang="de-DE" altLang="de-DE"/>
              <a:t>Erhaltung der Konturen soll verbessert werden</a:t>
            </a:r>
          </a:p>
          <a:p>
            <a:pPr marL="884238" lvl="2" indent="-342900"/>
            <a:r>
              <a:rPr lang="de-DE" altLang="de-DE"/>
              <a:t>Durch den SR-Prozess erzeugtes Rauschen in homogenen Flächen soll vermindert werden</a:t>
            </a:r>
          </a:p>
          <a:p>
            <a:pPr marL="884238" lvl="2" indent="-342900"/>
            <a:r>
              <a:rPr lang="de-DE" altLang="de-DE"/>
              <a:t>Vorgestellter </a:t>
            </a:r>
            <a:r>
              <a:rPr lang="de-DE" altLang="de-DE" err="1"/>
              <a:t>Regularisierer</a:t>
            </a:r>
            <a:r>
              <a:rPr lang="de-DE" altLang="de-DE"/>
              <a:t> arbeitet per adaptive Diffusion</a:t>
            </a:r>
          </a:p>
          <a:p>
            <a:pPr marL="884238" lvl="2" indent="-342900"/>
            <a:endParaRPr lang="de-DE" altLang="de-DE"/>
          </a:p>
        </p:txBody>
      </p:sp>
      <p:sp>
        <p:nvSpPr>
          <p:cNvPr id="13" name="Textplatzhalter 12"/>
          <p:cNvSpPr>
            <a:spLocks noGrp="1"/>
          </p:cNvSpPr>
          <p:nvPr>
            <p:ph type="body" idx="13"/>
          </p:nvPr>
        </p:nvSpPr>
        <p:spPr>
          <a:xfrm>
            <a:off x="1206500" y="150813"/>
            <a:ext cx="10785475" cy="214312"/>
          </a:xfrm>
        </p:spPr>
        <p:txBody>
          <a:bodyPr rtlCol="0"/>
          <a:lstStyle/>
          <a:p>
            <a:pPr fontAlgn="auto">
              <a:spcBef>
                <a:spcPts val="0"/>
              </a:spcBef>
              <a:defRPr/>
            </a:pPr>
            <a:r>
              <a:rPr lang="de-DE"/>
              <a:t>Michael</a:t>
            </a:r>
          </a:p>
        </p:txBody>
      </p:sp>
    </p:spTree>
    <p:extLst>
      <p:ext uri="{BB962C8B-B14F-4D97-AF65-F5344CB8AC3E}">
        <p14:creationId xmlns:p14="http://schemas.microsoft.com/office/powerpoint/2010/main" val="4157748996"/>
      </p:ext>
    </p:extLst>
  </p:cSld>
  <p:clrMapOvr>
    <a:masterClrMapping/>
  </p:clrMapOvr>
</p:sld>
</file>

<file path=ppt/theme/theme1.xml><?xml version="1.0" encoding="utf-8"?>
<a:theme xmlns:a="http://schemas.openxmlformats.org/drawingml/2006/main" name="thk_ln_pptvorlage_16_9_Feb2016_V1">
  <a:themeElements>
    <a:clrScheme name="TH Köln Spektrum">
      <a:dk1>
        <a:srgbClr val="000000"/>
      </a:dk1>
      <a:lt1>
        <a:srgbClr val="FFFFFF"/>
      </a:lt1>
      <a:dk2>
        <a:srgbClr val="808080"/>
      </a:dk2>
      <a:lt2>
        <a:srgbClr val="BFBFBF"/>
      </a:lt2>
      <a:accent1>
        <a:srgbClr val="C00009"/>
      </a:accent1>
      <a:accent2>
        <a:srgbClr val="E24300"/>
      </a:accent2>
      <a:accent3>
        <a:srgbClr val="9D167A"/>
      </a:accent3>
      <a:accent4>
        <a:srgbClr val="00CC00"/>
      </a:accent4>
      <a:accent5>
        <a:srgbClr val="FFFF00"/>
      </a:accent5>
      <a:accent6>
        <a:srgbClr val="259EFF"/>
      </a:accent6>
      <a:hlink>
        <a:srgbClr val="005294"/>
      </a:hlink>
      <a:folHlink>
        <a:srgbClr val="6783B4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a:style>
    </a:spDef>
    <a:lnDef>
      <a:spPr>
        <a:ln w="12700">
          <a:solidFill>
            <a:schemeClr val="tx1"/>
          </a:solidFill>
          <a:tailEnd type="triangle" w="med" len="lg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k_ln_pptvorlage_16_9_Feb2016_V1.potx" id="{A576FD44-4E46-4723-9FCD-6DC9777E0436}" vid="{1A564047-D60B-4EFF-AAEA-89036AD4D3C0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masterfolien_16_9</Template>
  <TotalTime>0</TotalTime>
  <Words>1632</Words>
  <Application>Microsoft Office PowerPoint</Application>
  <PresentationFormat>Breitbild</PresentationFormat>
  <Paragraphs>440</Paragraphs>
  <Slides>45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2" baseType="lpstr">
      <vt:lpstr>Arial</vt:lpstr>
      <vt:lpstr>Arial </vt:lpstr>
      <vt:lpstr>Calibri</vt:lpstr>
      <vt:lpstr>Consolas</vt:lpstr>
      <vt:lpstr>Symbol</vt:lpstr>
      <vt:lpstr>Wingdings</vt:lpstr>
      <vt:lpstr>thk_ln_pptvorlage_16_9_Feb2016_V1</vt:lpstr>
      <vt:lpstr>Multi Frame Super Resolution Toolkit</vt:lpstr>
      <vt:lpstr>Agenda</vt:lpstr>
      <vt:lpstr>Aufgabenstellung</vt:lpstr>
      <vt:lpstr>Recherche – Bild-Registrierung</vt:lpstr>
      <vt:lpstr>Recherche – Bild-Registrierung</vt:lpstr>
      <vt:lpstr>Recherche – Bild-Registrierung</vt:lpstr>
      <vt:lpstr>Recherche – Super-Resolution</vt:lpstr>
      <vt:lpstr>Recherche – Super-Resolution</vt:lpstr>
      <vt:lpstr>Recherche – Super-Resolution</vt:lpstr>
      <vt:lpstr>Analyse – Bild-Registrierung</vt:lpstr>
      <vt:lpstr>Analyse – Bild-Registrierung</vt:lpstr>
      <vt:lpstr>Analyse – Bild-Registrierung</vt:lpstr>
      <vt:lpstr>Analyse</vt:lpstr>
      <vt:lpstr>Analyse – Bild-Registrierung</vt:lpstr>
      <vt:lpstr>Analyse – Super-Resolution</vt:lpstr>
      <vt:lpstr>Analyse – Super-Resolution</vt:lpstr>
      <vt:lpstr>Analyse – Super-Resolution</vt:lpstr>
      <vt:lpstr>Analyse – Super-Resolution</vt:lpstr>
      <vt:lpstr>Implementierung – Aufbau</vt:lpstr>
      <vt:lpstr>Implementierung – Projekt</vt:lpstr>
      <vt:lpstr>Implementierung – GUI</vt:lpstr>
      <vt:lpstr>Implementierung – GUI Redesign</vt:lpstr>
      <vt:lpstr>Implementierung – GUI Redesign</vt:lpstr>
      <vt:lpstr>Implementierung – Funktionen</vt:lpstr>
      <vt:lpstr>Implementierung – Funktionen</vt:lpstr>
      <vt:lpstr>Implementierung – Funktionen</vt:lpstr>
      <vt:lpstr>Implementierung – Funktionen</vt:lpstr>
      <vt:lpstr>Implementierung – Funktionen</vt:lpstr>
      <vt:lpstr>Implementierung – Funktionen</vt:lpstr>
      <vt:lpstr>Implementierung – Funktionen</vt:lpstr>
      <vt:lpstr>Implementierung – neue GUI</vt:lpstr>
      <vt:lpstr>Implementierung – neue GUI</vt:lpstr>
      <vt:lpstr>Implementierung – Funktionen Teil 2</vt:lpstr>
      <vt:lpstr>Implementierung – Funktionen Teil 2</vt:lpstr>
      <vt:lpstr>Implementierung – Funktionen Teil 2</vt:lpstr>
      <vt:lpstr>Implementierung – Standalone App</vt:lpstr>
      <vt:lpstr>Test-Sequenzen</vt:lpstr>
      <vt:lpstr>Test-Sequenzen</vt:lpstr>
      <vt:lpstr>Test-Sequenzen</vt:lpstr>
      <vt:lpstr>Ergebnisse</vt:lpstr>
      <vt:lpstr>Performance (…)</vt:lpstr>
      <vt:lpstr>Fazit</vt:lpstr>
      <vt:lpstr>PowerPoint-Präsentation</vt:lpstr>
      <vt:lpstr>PowerPoint-Präsentation</vt:lpstr>
      <vt:lpstr>Quellen</vt:lpstr>
    </vt:vector>
  </TitlesOfParts>
  <Company>TH Köln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Masterfolie</dc:title>
  <dc:creator>Timo Lucas</dc:creator>
  <cp:lastModifiedBy>Dennis Müllner</cp:lastModifiedBy>
  <cp:revision>148</cp:revision>
  <cp:lastPrinted>2016-02-26T07:58:29Z</cp:lastPrinted>
  <dcterms:created xsi:type="dcterms:W3CDTF">2019-05-25T18:43:20Z</dcterms:created>
  <dcterms:modified xsi:type="dcterms:W3CDTF">2020-02-10T05:29:12Z</dcterms:modified>
</cp:coreProperties>
</file>